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3" r:id="rId8"/>
    <p:sldId id="264" r:id="rId9"/>
    <p:sldId id="262" r:id="rId10"/>
    <p:sldId id="265" r:id="rId11"/>
    <p:sldId id="266" r:id="rId12"/>
    <p:sldId id="267" r:id="rId13"/>
    <p:sldId id="268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>
        <c:manualLayout>
          <c:layoutTarget val="inner"/>
          <c:xMode val="edge"/>
          <c:yMode val="edge"/>
          <c:x val="7.5313807531380977E-2"/>
          <c:y val="0.11607142857142876"/>
          <c:w val="0.73779637377963769"/>
          <c:h val="0.65625000000000189"/>
        </c:manualLayout>
      </c:layout>
      <c:lineChart>
        <c:grouping val="standard"/>
        <c:ser>
          <c:idx val="1"/>
          <c:order val="0"/>
          <c:tx>
            <c:strRef>
              <c:f>Sheet1!$A$4</c:f>
              <c:strCache>
                <c:ptCount val="1"/>
                <c:pt idx="0">
                  <c:v>2014</c:v>
                </c:pt>
              </c:strCache>
            </c:strRef>
          </c:tx>
          <c:spPr>
            <a:ln w="12633">
              <a:solidFill>
                <a:srgbClr val="FF00FF"/>
              </a:solidFill>
              <a:prstDash val="solid"/>
            </a:ln>
          </c:spPr>
          <c:marker>
            <c:symbol val="none"/>
          </c:marker>
          <c:dLbls>
            <c:spPr>
              <a:noFill/>
              <a:ln w="25266">
                <a:noFill/>
              </a:ln>
            </c:spPr>
            <c:txPr>
              <a:bodyPr/>
              <a:lstStyle/>
              <a:p>
                <a:pPr>
                  <a:defRPr sz="995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Val val="1"/>
          </c:dLbls>
          <c:cat>
            <c:strRef>
              <c:f>Sheet1!$B$1:$N$1</c:f>
              <c:strCache>
                <c:ptCount val="12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</c:v>
                </c:pt>
                <c:pt idx="4">
                  <c:v>V</c:v>
                </c:pt>
                <c:pt idx="5">
                  <c:v>VI</c:v>
                </c:pt>
                <c:pt idx="6">
                  <c:v>VII</c:v>
                </c:pt>
                <c:pt idx="7">
                  <c:v>VIII</c:v>
                </c:pt>
                <c:pt idx="8">
                  <c:v>IX</c:v>
                </c:pt>
                <c:pt idx="9">
                  <c:v>X</c:v>
                </c:pt>
                <c:pt idx="10">
                  <c:v>XI</c:v>
                </c:pt>
                <c:pt idx="11">
                  <c:v>XII</c:v>
                </c:pt>
              </c:strCache>
            </c:strRef>
          </c:cat>
          <c:val>
            <c:numRef>
              <c:f>Sheet1!$B$4:$N$4</c:f>
              <c:numCache>
                <c:formatCode>General</c:formatCode>
                <c:ptCount val="13"/>
                <c:pt idx="0">
                  <c:v>69</c:v>
                </c:pt>
                <c:pt idx="1">
                  <c:v>86</c:v>
                </c:pt>
                <c:pt idx="2">
                  <c:v>99</c:v>
                </c:pt>
                <c:pt idx="3">
                  <c:v>120</c:v>
                </c:pt>
                <c:pt idx="4">
                  <c:v>109</c:v>
                </c:pt>
                <c:pt idx="5">
                  <c:v>110</c:v>
                </c:pt>
                <c:pt idx="6">
                  <c:v>63</c:v>
                </c:pt>
                <c:pt idx="7">
                  <c:v>40</c:v>
                </c:pt>
                <c:pt idx="8">
                  <c:v>50</c:v>
                </c:pt>
                <c:pt idx="9">
                  <c:v>59</c:v>
                </c:pt>
                <c:pt idx="10">
                  <c:v>61</c:v>
                </c:pt>
                <c:pt idx="11">
                  <c:v>65</c:v>
                </c:pt>
              </c:numCache>
            </c:numRef>
          </c:val>
          <c:smooth val="1"/>
        </c:ser>
        <c:ser>
          <c:idx val="2"/>
          <c:order val="1"/>
          <c:tx>
            <c:strRef>
              <c:f>Sheet1!#ССЫЛКА!</c:f>
              <c:strCache>
                <c:ptCount val="1"/>
                <c:pt idx="0">
                  <c:v>#REF!</c:v>
                </c:pt>
              </c:strCache>
            </c:strRef>
          </c:tx>
          <c:spPr>
            <a:ln w="12633">
              <a:solidFill>
                <a:srgbClr val="FFFF00"/>
              </a:solidFill>
              <a:prstDash val="solid"/>
            </a:ln>
          </c:spPr>
          <c:marker>
            <c:symbol val="none"/>
          </c:marker>
          <c:dLbls>
            <c:spPr>
              <a:noFill/>
              <a:ln w="25266">
                <a:noFill/>
              </a:ln>
            </c:spPr>
            <c:txPr>
              <a:bodyPr/>
              <a:lstStyle/>
              <a:p>
                <a:pPr>
                  <a:defRPr sz="995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Val val="1"/>
          </c:dLbls>
          <c:cat>
            <c:strRef>
              <c:f>Sheet1!$B$1:$N$1</c:f>
              <c:strCache>
                <c:ptCount val="12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</c:v>
                </c:pt>
                <c:pt idx="4">
                  <c:v>V</c:v>
                </c:pt>
                <c:pt idx="5">
                  <c:v>VI</c:v>
                </c:pt>
                <c:pt idx="6">
                  <c:v>VII</c:v>
                </c:pt>
                <c:pt idx="7">
                  <c:v>VIII</c:v>
                </c:pt>
                <c:pt idx="8">
                  <c:v>IX</c:v>
                </c:pt>
                <c:pt idx="9">
                  <c:v>X</c:v>
                </c:pt>
                <c:pt idx="10">
                  <c:v>XI</c:v>
                </c:pt>
                <c:pt idx="11">
                  <c:v>XII</c:v>
                </c:pt>
              </c:strCache>
            </c:strRef>
          </c:cat>
          <c:val>
            <c:numRef>
              <c:f>Sheet1!#ССЫЛКА!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smooth val="1"/>
        </c:ser>
        <c:ser>
          <c:idx val="3"/>
          <c:order val="2"/>
          <c:tx>
            <c:strRef>
              <c:f>Sheet1!$A$2</c:f>
              <c:strCache>
                <c:ptCount val="1"/>
                <c:pt idx="0">
                  <c:v>2012</c:v>
                </c:pt>
              </c:strCache>
            </c:strRef>
          </c:tx>
          <c:spPr>
            <a:ln w="12633">
              <a:solidFill>
                <a:srgbClr val="00FFFF"/>
              </a:solidFill>
              <a:prstDash val="solid"/>
            </a:ln>
          </c:spPr>
          <c:marker>
            <c:symbol val="none"/>
          </c:marker>
          <c:dLbls>
            <c:spPr>
              <a:noFill/>
              <a:ln w="25266">
                <a:noFill/>
              </a:ln>
            </c:spPr>
            <c:txPr>
              <a:bodyPr/>
              <a:lstStyle/>
              <a:p>
                <a:pPr>
                  <a:defRPr sz="995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Val val="1"/>
          </c:dLbls>
          <c:cat>
            <c:strRef>
              <c:f>Sheet1!$B$1:$N$1</c:f>
              <c:strCache>
                <c:ptCount val="12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</c:v>
                </c:pt>
                <c:pt idx="4">
                  <c:v>V</c:v>
                </c:pt>
                <c:pt idx="5">
                  <c:v>VI</c:v>
                </c:pt>
                <c:pt idx="6">
                  <c:v>VII</c:v>
                </c:pt>
                <c:pt idx="7">
                  <c:v>VIII</c:v>
                </c:pt>
                <c:pt idx="8">
                  <c:v>IX</c:v>
                </c:pt>
                <c:pt idx="9">
                  <c:v>X</c:v>
                </c:pt>
                <c:pt idx="10">
                  <c:v>XI</c:v>
                </c:pt>
                <c:pt idx="11">
                  <c:v>XII</c:v>
                </c:pt>
              </c:strCache>
            </c:strRef>
          </c:cat>
          <c:val>
            <c:numRef>
              <c:f>Sheet1!$B$2:$N$2</c:f>
              <c:numCache>
                <c:formatCode>General</c:formatCode>
                <c:ptCount val="13"/>
                <c:pt idx="0">
                  <c:v>67</c:v>
                </c:pt>
                <c:pt idx="1">
                  <c:v>58</c:v>
                </c:pt>
                <c:pt idx="2">
                  <c:v>73</c:v>
                </c:pt>
                <c:pt idx="3">
                  <c:v>113</c:v>
                </c:pt>
                <c:pt idx="4">
                  <c:v>121</c:v>
                </c:pt>
                <c:pt idx="5">
                  <c:v>111</c:v>
                </c:pt>
                <c:pt idx="6">
                  <c:v>61</c:v>
                </c:pt>
                <c:pt idx="7">
                  <c:v>48</c:v>
                </c:pt>
                <c:pt idx="8">
                  <c:v>49</c:v>
                </c:pt>
                <c:pt idx="9">
                  <c:v>70</c:v>
                </c:pt>
                <c:pt idx="10">
                  <c:v>67</c:v>
                </c:pt>
                <c:pt idx="11">
                  <c:v>85</c:v>
                </c:pt>
              </c:numCache>
            </c:numRef>
          </c:val>
          <c:smooth val="1"/>
        </c:ser>
        <c:ser>
          <c:idx val="0"/>
          <c:order val="3"/>
          <c:tx>
            <c:strRef>
              <c:f>Sheet1!$A$3</c:f>
              <c:strCache>
                <c:ptCount val="1"/>
                <c:pt idx="0">
                  <c:v>2013</c:v>
                </c:pt>
              </c:strCache>
            </c:strRef>
          </c:tx>
          <c:spPr>
            <a:ln w="12633">
              <a:solidFill>
                <a:srgbClr val="000080"/>
              </a:solidFill>
              <a:prstDash val="solid"/>
            </a:ln>
          </c:spPr>
          <c:marker>
            <c:symbol val="none"/>
          </c:marker>
          <c:dLbls>
            <c:spPr>
              <a:noFill/>
              <a:ln w="25266">
                <a:noFill/>
              </a:ln>
            </c:spPr>
            <c:txPr>
              <a:bodyPr/>
              <a:lstStyle/>
              <a:p>
                <a:pPr>
                  <a:defRPr sz="995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Val val="1"/>
          </c:dLbls>
          <c:cat>
            <c:strRef>
              <c:f>Sheet1!$B$1:$N$1</c:f>
              <c:strCache>
                <c:ptCount val="12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</c:v>
                </c:pt>
                <c:pt idx="4">
                  <c:v>V</c:v>
                </c:pt>
                <c:pt idx="5">
                  <c:v>VI</c:v>
                </c:pt>
                <c:pt idx="6">
                  <c:v>VII</c:v>
                </c:pt>
                <c:pt idx="7">
                  <c:v>VIII</c:v>
                </c:pt>
                <c:pt idx="8">
                  <c:v>IX</c:v>
                </c:pt>
                <c:pt idx="9">
                  <c:v>X</c:v>
                </c:pt>
                <c:pt idx="10">
                  <c:v>XI</c:v>
                </c:pt>
                <c:pt idx="11">
                  <c:v>XII</c:v>
                </c:pt>
              </c:strCache>
            </c:strRef>
          </c:cat>
          <c:val>
            <c:numRef>
              <c:f>Sheet1!$B$3:$N$3</c:f>
              <c:numCache>
                <c:formatCode>General</c:formatCode>
                <c:ptCount val="13"/>
                <c:pt idx="0">
                  <c:v>80</c:v>
                </c:pt>
                <c:pt idx="1">
                  <c:v>61</c:v>
                </c:pt>
                <c:pt idx="2">
                  <c:v>100</c:v>
                </c:pt>
                <c:pt idx="3">
                  <c:v>111</c:v>
                </c:pt>
                <c:pt idx="4">
                  <c:v>110</c:v>
                </c:pt>
                <c:pt idx="5">
                  <c:v>79</c:v>
                </c:pt>
                <c:pt idx="6">
                  <c:v>69</c:v>
                </c:pt>
                <c:pt idx="7">
                  <c:v>53</c:v>
                </c:pt>
                <c:pt idx="8">
                  <c:v>49</c:v>
                </c:pt>
                <c:pt idx="9">
                  <c:v>66</c:v>
                </c:pt>
                <c:pt idx="10">
                  <c:v>72</c:v>
                </c:pt>
                <c:pt idx="11">
                  <c:v>79</c:v>
                </c:pt>
              </c:numCache>
            </c:numRef>
          </c:val>
          <c:smooth val="1"/>
        </c:ser>
        <c:dLbls>
          <c:showVal val="1"/>
        </c:dLbls>
        <c:marker val="1"/>
        <c:axId val="79373824"/>
        <c:axId val="79375360"/>
      </c:lineChart>
      <c:catAx>
        <c:axId val="79373824"/>
        <c:scaling>
          <c:orientation val="minMax"/>
        </c:scaling>
        <c:axPos val="b"/>
        <c:numFmt formatCode="General" sourceLinked="1"/>
        <c:majorTickMark val="cross"/>
        <c:tickLblPos val="nextTo"/>
        <c:spPr>
          <a:ln w="3158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9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79375360"/>
        <c:crosses val="autoZero"/>
        <c:lblAlgn val="ctr"/>
        <c:lblOffset val="100"/>
        <c:tickLblSkip val="1"/>
        <c:tickMarkSkip val="1"/>
      </c:catAx>
      <c:valAx>
        <c:axId val="79375360"/>
        <c:scaling>
          <c:orientation val="minMax"/>
        </c:scaling>
        <c:axPos val="l"/>
        <c:numFmt formatCode="General" sourceLinked="1"/>
        <c:majorTickMark val="cross"/>
        <c:tickLblPos val="nextTo"/>
        <c:spPr>
          <a:ln w="3158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9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79373824"/>
        <c:crosses val="autoZero"/>
        <c:crossBetween val="midCat"/>
      </c:valAx>
      <c:spPr>
        <a:solidFill>
          <a:srgbClr val="C0C0C0"/>
        </a:solidFill>
        <a:ln w="12633">
          <a:solidFill>
            <a:srgbClr val="808080"/>
          </a:solidFill>
          <a:prstDash val="solid"/>
        </a:ln>
      </c:spPr>
    </c:plotArea>
    <c:legend>
      <c:legendPos val="r"/>
      <c:legendEntry>
        <c:idx val="1"/>
        <c:delete val="1"/>
      </c:legendEntry>
      <c:layout>
        <c:manualLayout>
          <c:xMode val="edge"/>
          <c:yMode val="edge"/>
          <c:x val="0.85583677033974348"/>
          <c:y val="0.21889929548280154"/>
          <c:w val="0.14086471408647144"/>
          <c:h val="0.45089285714285876"/>
        </c:manualLayout>
      </c:layout>
      <c:spPr>
        <a:solidFill>
          <a:srgbClr val="FFFFFF"/>
        </a:solidFill>
        <a:ln w="3158">
          <a:solidFill>
            <a:srgbClr val="000000"/>
          </a:solidFill>
          <a:prstDash val="solid"/>
        </a:ln>
      </c:spPr>
      <c:txPr>
        <a:bodyPr/>
        <a:lstStyle/>
        <a:p>
          <a:pPr>
            <a:defRPr sz="91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ru-RU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99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ru-RU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42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2009 г.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4"/>
                <c:pt idx="0">
                  <c:v>Все лица летного состава</c:v>
                </c:pt>
                <c:pt idx="1">
                  <c:v>По возрасту</c:v>
                </c:pt>
                <c:pt idx="2">
                  <c:v>По мед. показаниям</c:v>
                </c:pt>
                <c:pt idx="3">
                  <c:v>Стандартный объем обследования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11.350000000000001</c:v>
                </c:pt>
                <c:pt idx="1">
                  <c:v>11.1</c:v>
                </c:pt>
                <c:pt idx="2">
                  <c:v>13.69</c:v>
                </c:pt>
                <c:pt idx="3">
                  <c:v>8.8000000000000007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2010 г.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4"/>
                <c:pt idx="0">
                  <c:v>Все лица летного состава</c:v>
                </c:pt>
                <c:pt idx="1">
                  <c:v>По возрасту</c:v>
                </c:pt>
                <c:pt idx="2">
                  <c:v>По мед. показаниям</c:v>
                </c:pt>
                <c:pt idx="3">
                  <c:v>Стандартный объем обследования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11.639999999999999</c:v>
                </c:pt>
                <c:pt idx="1">
                  <c:v>11.46</c:v>
                </c:pt>
                <c:pt idx="2">
                  <c:v>13.06</c:v>
                </c:pt>
                <c:pt idx="3">
                  <c:v>8.9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2011 г.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4"/>
                <c:pt idx="0">
                  <c:v>Все лица летного состава</c:v>
                </c:pt>
                <c:pt idx="1">
                  <c:v>По возрасту</c:v>
                </c:pt>
                <c:pt idx="2">
                  <c:v>По мед. показаниям</c:v>
                </c:pt>
                <c:pt idx="3">
                  <c:v>Стандартный объем обследования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10.739999999999998</c:v>
                </c:pt>
                <c:pt idx="1">
                  <c:v>10.61</c:v>
                </c:pt>
                <c:pt idx="2">
                  <c:v>11.78</c:v>
                </c:pt>
                <c:pt idx="3">
                  <c:v>8.3000000000000007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2012 г.</c:v>
                </c:pt>
              </c:strCache>
            </c:strRef>
          </c:tx>
          <c:dLbls>
            <c:showVal val="1"/>
          </c:dLbls>
          <c:trendline>
            <c:name>Линия тренда</c:name>
            <c:spPr>
              <a:ln w="19050">
                <a:solidFill>
                  <a:srgbClr val="FF0000"/>
                </a:solidFill>
              </a:ln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c:spPr>
            <c:trendlineType val="poly"/>
            <c:order val="2"/>
            <c:dispRSqr val="1"/>
            <c:trendlineLbl>
              <c:layout/>
              <c:numFmt formatCode="General" sourceLinked="0"/>
            </c:trendlineLbl>
          </c:trendline>
          <c:cat>
            <c:strRef>
              <c:f>Лист1!$A$2:$A$5</c:f>
              <c:strCache>
                <c:ptCount val="4"/>
                <c:pt idx="0">
                  <c:v>Все лица летного состава</c:v>
                </c:pt>
                <c:pt idx="1">
                  <c:v>По возрасту</c:v>
                </c:pt>
                <c:pt idx="2">
                  <c:v>По мед. показаниям</c:v>
                </c:pt>
                <c:pt idx="3">
                  <c:v>Стандартный объем обследования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  <c:pt idx="0">
                  <c:v>10.1</c:v>
                </c:pt>
                <c:pt idx="1">
                  <c:v>10.02</c:v>
                </c:pt>
                <c:pt idx="2">
                  <c:v>10.61</c:v>
                </c:pt>
                <c:pt idx="3">
                  <c:v>8.19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2013 г.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4"/>
                <c:pt idx="0">
                  <c:v>Все лица летного состава</c:v>
                </c:pt>
                <c:pt idx="1">
                  <c:v>По возрасту</c:v>
                </c:pt>
                <c:pt idx="2">
                  <c:v>По мед. показаниям</c:v>
                </c:pt>
                <c:pt idx="3">
                  <c:v>Стандартный объем обследования</c:v>
                </c:pt>
              </c:strCache>
            </c:strRef>
          </c:cat>
          <c:val>
            <c:numRef>
              <c:f>Лист1!$F$2:$F$5</c:f>
              <c:numCache>
                <c:formatCode>General</c:formatCode>
                <c:ptCount val="4"/>
                <c:pt idx="0">
                  <c:v>10.719999999999999</c:v>
                </c:pt>
                <c:pt idx="1">
                  <c:v>10.46</c:v>
                </c:pt>
                <c:pt idx="2">
                  <c:v>13.08</c:v>
                </c:pt>
                <c:pt idx="3">
                  <c:v>8.2000000000000011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2014 г.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4"/>
                <c:pt idx="0">
                  <c:v>Все лица летного состава</c:v>
                </c:pt>
                <c:pt idx="1">
                  <c:v>По возрасту</c:v>
                </c:pt>
                <c:pt idx="2">
                  <c:v>По мед. показаниям</c:v>
                </c:pt>
                <c:pt idx="3">
                  <c:v>Стандартный объем обследования</c:v>
                </c:pt>
              </c:strCache>
            </c:strRef>
          </c:cat>
          <c:val>
            <c:numRef>
              <c:f>Лист1!$G$2:$G$5</c:f>
              <c:numCache>
                <c:formatCode>General</c:formatCode>
                <c:ptCount val="4"/>
                <c:pt idx="0">
                  <c:v>11.05</c:v>
                </c:pt>
                <c:pt idx="1">
                  <c:v>11.03</c:v>
                </c:pt>
                <c:pt idx="2">
                  <c:v>11.229999999999999</c:v>
                </c:pt>
                <c:pt idx="3">
                  <c:v>8.16</c:v>
                </c:pt>
              </c:numCache>
            </c:numRef>
          </c:val>
        </c:ser>
        <c:dLbls/>
        <c:axId val="103760256"/>
        <c:axId val="103761792"/>
      </c:barChart>
      <c:catAx>
        <c:axId val="103760256"/>
        <c:scaling>
          <c:orientation val="minMax"/>
        </c:scaling>
        <c:axPos val="b"/>
        <c:tickLblPos val="nextTo"/>
        <c:crossAx val="103761792"/>
        <c:crosses val="autoZero"/>
        <c:auto val="1"/>
        <c:lblAlgn val="ctr"/>
        <c:lblOffset val="100"/>
      </c:catAx>
      <c:valAx>
        <c:axId val="103761792"/>
        <c:scaling>
          <c:orientation val="minMax"/>
        </c:scaling>
        <c:axPos val="l"/>
        <c:majorGridlines/>
        <c:numFmt formatCode="General" sourceLinked="1"/>
        <c:tickLblPos val="nextTo"/>
        <c:crossAx val="103760256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>
        <c:manualLayout>
          <c:layoutTarget val="inner"/>
          <c:xMode val="edge"/>
          <c:yMode val="edge"/>
          <c:x val="8.2177161152614711E-2"/>
          <c:y val="4.6554934823091351E-2"/>
          <c:w val="0.90608324439701149"/>
          <c:h val="0.81005586592178769"/>
        </c:manualLayout>
      </c:layout>
      <c:barChart>
        <c:barDir val="col"/>
        <c:grouping val="percentStacked"/>
        <c:ser>
          <c:idx val="0"/>
          <c:order val="0"/>
          <c:tx>
            <c:strRef>
              <c:f>Sheet1!$A$2</c:f>
              <c:strCache>
                <c:ptCount val="1"/>
                <c:pt idx="0">
                  <c:v>Летный состав</c:v>
                </c:pt>
              </c:strCache>
            </c:strRef>
          </c:tx>
          <c:spPr>
            <a:gradFill rotWithShape="0">
              <a:gsLst>
                <a:gs pos="0">
                  <a:srgbClr val="FFFFF7"/>
                </a:gs>
                <a:gs pos="100000">
                  <a:srgbClr val="FFFFF7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2874">
              <a:solidFill>
                <a:schemeClr val="tx1"/>
              </a:solidFill>
              <a:prstDash val="solid"/>
            </a:ln>
          </c:spPr>
          <c:cat>
            <c:strRef>
              <c:f>Sheet1!$B$1:$C$1</c:f>
              <c:strCache>
                <c:ptCount val="2"/>
                <c:pt idx="0">
                  <c:v>До 55 лет</c:v>
                </c:pt>
                <c:pt idx="1">
                  <c:v>55 лет и старше</c:v>
                </c:pt>
              </c:strCache>
            </c:strRef>
          </c:cat>
          <c:val>
            <c:numRef>
              <c:f>Sheet1!$B$2:$C$2</c:f>
              <c:numCache>
                <c:formatCode>General</c:formatCode>
                <c:ptCount val="2"/>
                <c:pt idx="0">
                  <c:v>99</c:v>
                </c:pt>
                <c:pt idx="1">
                  <c:v>727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Диспетчеры УВД</c:v>
                </c:pt>
              </c:strCache>
            </c:strRef>
          </c:tx>
          <c:spPr>
            <a:gradFill rotWithShape="0">
              <a:gsLst>
                <a:gs pos="0">
                  <a:srgbClr val="33CCCC"/>
                </a:gs>
                <a:gs pos="100000">
                  <a:srgbClr val="33CCCC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2874">
              <a:solidFill>
                <a:schemeClr val="tx1"/>
              </a:solidFill>
              <a:prstDash val="solid"/>
            </a:ln>
          </c:spPr>
          <c:cat>
            <c:strRef>
              <c:f>Sheet1!$B$1:$C$1</c:f>
              <c:strCache>
                <c:ptCount val="2"/>
                <c:pt idx="0">
                  <c:v>До 55 лет</c:v>
                </c:pt>
                <c:pt idx="1">
                  <c:v>55 лет и старше</c:v>
                </c:pt>
              </c:strCache>
            </c:strRef>
          </c:cat>
          <c:val>
            <c:numRef>
              <c:f>Sheet1!$B$3:$C$3</c:f>
              <c:numCache>
                <c:formatCode>General</c:formatCode>
                <c:ptCount val="2"/>
                <c:pt idx="0">
                  <c:v>25</c:v>
                </c:pt>
                <c:pt idx="1">
                  <c:v>4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Курсанты</c:v>
                </c:pt>
              </c:strCache>
            </c:strRef>
          </c:tx>
          <c:spPr>
            <a:gradFill rotWithShape="0">
              <a:gsLst>
                <a:gs pos="0">
                  <a:srgbClr val="FF5050"/>
                </a:gs>
                <a:gs pos="100000">
                  <a:srgbClr val="FF505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2874">
              <a:solidFill>
                <a:schemeClr val="tx1"/>
              </a:solidFill>
              <a:prstDash val="solid"/>
            </a:ln>
          </c:spPr>
          <c:cat>
            <c:strRef>
              <c:f>Sheet1!$B$1:$C$1</c:f>
              <c:strCache>
                <c:ptCount val="2"/>
                <c:pt idx="0">
                  <c:v>До 55 лет</c:v>
                </c:pt>
                <c:pt idx="1">
                  <c:v>55 лет и старше</c:v>
                </c:pt>
              </c:strCache>
            </c:strRef>
          </c:cat>
          <c:val>
            <c:numRef>
              <c:f>Sheet1!$B$4:$C$4</c:f>
              <c:numCache>
                <c:formatCode>General</c:formatCode>
                <c:ptCount val="2"/>
                <c:pt idx="0">
                  <c:v>16</c:v>
                </c:pt>
                <c:pt idx="1">
                  <c:v>0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Бортпроводники и бортоператоры</c:v>
                </c:pt>
              </c:strCache>
            </c:strRef>
          </c:tx>
          <c:spPr>
            <a:gradFill rotWithShape="0">
              <a:gsLst>
                <a:gs pos="0">
                  <a:srgbClr val="FF9900"/>
                </a:gs>
                <a:gs pos="100000">
                  <a:srgbClr val="FF99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2874">
              <a:solidFill>
                <a:schemeClr val="tx1"/>
              </a:solidFill>
              <a:prstDash val="solid"/>
            </a:ln>
          </c:spPr>
          <c:cat>
            <c:strRef>
              <c:f>Sheet1!$B$1:$C$1</c:f>
              <c:strCache>
                <c:ptCount val="2"/>
                <c:pt idx="0">
                  <c:v>До 55 лет</c:v>
                </c:pt>
                <c:pt idx="1">
                  <c:v>55 лет и старше</c:v>
                </c:pt>
              </c:strCache>
            </c:strRef>
          </c:cat>
          <c:val>
            <c:numRef>
              <c:f>Sheet1!$B$5:$C$5</c:f>
              <c:numCache>
                <c:formatCode>General</c:formatCode>
                <c:ptCount val="2"/>
                <c:pt idx="0">
                  <c:v>9</c:v>
                </c:pt>
                <c:pt idx="1">
                  <c:v>0</c:v>
                </c:pt>
              </c:numCache>
            </c:numRef>
          </c:val>
        </c:ser>
        <c:dLbls/>
        <c:overlap val="100"/>
        <c:serLines>
          <c:spPr>
            <a:ln w="3219">
              <a:solidFill>
                <a:schemeClr val="tx1"/>
              </a:solidFill>
              <a:prstDash val="solid"/>
            </a:ln>
          </c:spPr>
        </c:serLines>
        <c:axId val="107614208"/>
        <c:axId val="107615744"/>
      </c:barChart>
      <c:catAx>
        <c:axId val="107614208"/>
        <c:scaling>
          <c:orientation val="minMax"/>
        </c:scaling>
        <c:axPos val="b"/>
        <c:numFmt formatCode="General" sourceLinked="1"/>
        <c:tickLblPos val="nextTo"/>
        <c:spPr>
          <a:ln w="321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15" b="1" i="0" u="none" strike="noStrike" baseline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07615744"/>
        <c:crosses val="autoZero"/>
        <c:auto val="1"/>
        <c:lblAlgn val="ctr"/>
        <c:lblOffset val="100"/>
        <c:tickLblSkip val="1"/>
        <c:tickMarkSkip val="1"/>
      </c:catAx>
      <c:valAx>
        <c:axId val="107615744"/>
        <c:scaling>
          <c:orientation val="minMax"/>
        </c:scaling>
        <c:axPos val="l"/>
        <c:numFmt formatCode="0%" sourceLinked="1"/>
        <c:tickLblPos val="nextTo"/>
        <c:spPr>
          <a:ln w="321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15" b="1" i="0" u="none" strike="noStrike" baseline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07614208"/>
        <c:crosses val="autoZero"/>
        <c:crossBetween val="between"/>
      </c:valAx>
      <c:spPr>
        <a:solidFill>
          <a:srgbClr val="FFFFFF"/>
        </a:solidFill>
        <a:ln w="12874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21237993596584845"/>
          <c:y val="0.91992551210428408"/>
          <c:w val="0.64354322305229461"/>
          <c:h val="8.1936685288640593E-2"/>
        </c:manualLayout>
      </c:layout>
      <c:spPr>
        <a:solidFill>
          <a:schemeClr val="bg1"/>
        </a:solidFill>
        <a:ln w="3219">
          <a:solidFill>
            <a:schemeClr val="tx1"/>
          </a:solidFill>
          <a:prstDash val="solid"/>
        </a:ln>
      </c:spPr>
      <c:txPr>
        <a:bodyPr/>
        <a:lstStyle/>
        <a:p>
          <a:pPr>
            <a:defRPr sz="102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ru-RU"/>
        </a:p>
      </c:txPr>
    </c:legend>
    <c:plotVisOnly val="1"/>
    <c:dispBlanksAs val="gap"/>
  </c:chart>
  <c:spPr>
    <a:solidFill>
      <a:srgbClr val="FF0000"/>
    </a:solidFill>
    <a:ln>
      <a:noFill/>
    </a:ln>
  </c:spPr>
  <c:txPr>
    <a:bodyPr/>
    <a:lstStyle/>
    <a:p>
      <a:pPr>
        <a:defRPr sz="111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42"/>
  <c:chart>
    <c:autoTitleDeleted val="1"/>
    <c:view3D>
      <c:rotX val="30"/>
      <c:rotY val="30"/>
      <c:depthPercent val="120"/>
      <c:perspective val="0"/>
    </c:view3D>
    <c:plotArea>
      <c:layout>
        <c:manualLayout>
          <c:layoutTarget val="inner"/>
          <c:xMode val="edge"/>
          <c:yMode val="edge"/>
          <c:x val="7.5802335052945993E-2"/>
          <c:y val="3.6007838547208633E-2"/>
          <c:w val="0.83322789392705221"/>
          <c:h val="0.51055667872596999"/>
        </c:manualLayout>
      </c:layout>
      <c:bar3DChart>
        <c:barDir val="col"/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2014 г.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4"/>
                <c:pt idx="0">
                  <c:v>КАРДИОЛОГИЧЕСКОЕ ОТД.</c:v>
                </c:pt>
                <c:pt idx="1">
                  <c:v>УРОЛОГИЧЕСКОЕ ОТД.</c:v>
                </c:pt>
                <c:pt idx="2">
                  <c:v>ОРИТ</c:v>
                </c:pt>
                <c:pt idx="3">
                  <c:v>НЕЙРОХИРУРГИЧЕСКОЕ ОТД.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30</c:v>
                </c:pt>
                <c:pt idx="1">
                  <c:v>8</c:v>
                </c:pt>
                <c:pt idx="2">
                  <c:v>0</c:v>
                </c:pt>
                <c:pt idx="3">
                  <c:v>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2013 г.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4"/>
                <c:pt idx="0">
                  <c:v>КАРДИОЛОГИЧЕСКОЕ ОТД.</c:v>
                </c:pt>
                <c:pt idx="1">
                  <c:v>УРОЛОГИЧЕСКОЕ ОТД.</c:v>
                </c:pt>
                <c:pt idx="2">
                  <c:v>ОРИТ</c:v>
                </c:pt>
                <c:pt idx="3">
                  <c:v>НЕЙРОХИРУРГИЧЕСКОЕ ОТД.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</c:v>
                </c:pt>
                <c:pt idx="1">
                  <c:v>3</c:v>
                </c:pt>
                <c:pt idx="2">
                  <c:v>5</c:v>
                </c:pt>
                <c:pt idx="3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2012 г.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4"/>
                <c:pt idx="0">
                  <c:v>КАРДИОЛОГИЧЕСКОЕ ОТД.</c:v>
                </c:pt>
                <c:pt idx="1">
                  <c:v>УРОЛОГИЧЕСКОЕ ОТД.</c:v>
                </c:pt>
                <c:pt idx="2">
                  <c:v>ОРИТ</c:v>
                </c:pt>
                <c:pt idx="3">
                  <c:v>НЕЙРОХИРУРГИЧЕСКОЕ ОТД.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3</c:v>
                </c:pt>
                <c:pt idx="1">
                  <c:v>5</c:v>
                </c:pt>
                <c:pt idx="2">
                  <c:v>11</c:v>
                </c:pt>
                <c:pt idx="3">
                  <c:v>0</c:v>
                </c:pt>
              </c:numCache>
            </c:numRef>
          </c:val>
        </c:ser>
        <c:dLbls/>
        <c:gapWidth val="100"/>
        <c:shape val="box"/>
        <c:axId val="107834752"/>
        <c:axId val="107840640"/>
        <c:axId val="107812608"/>
      </c:bar3DChart>
      <c:catAx>
        <c:axId val="107834752"/>
        <c:scaling>
          <c:orientation val="minMax"/>
        </c:scaling>
        <c:axPos val="b"/>
        <c:tickLblPos val="nextTo"/>
        <c:crossAx val="107840640"/>
        <c:crosses val="autoZero"/>
        <c:auto val="1"/>
        <c:lblAlgn val="ctr"/>
        <c:lblOffset val="100"/>
      </c:catAx>
      <c:valAx>
        <c:axId val="107840640"/>
        <c:scaling>
          <c:orientation val="minMax"/>
        </c:scaling>
        <c:axPos val="l"/>
        <c:majorGridlines/>
        <c:numFmt formatCode="General" sourceLinked="1"/>
        <c:tickLblPos val="nextTo"/>
        <c:crossAx val="107834752"/>
        <c:crosses val="autoZero"/>
        <c:crossBetween val="between"/>
      </c:valAx>
      <c:serAx>
        <c:axId val="107812608"/>
        <c:scaling>
          <c:orientation val="minMax"/>
        </c:scaling>
        <c:axPos val="b"/>
        <c:tickLblPos val="nextTo"/>
        <c:crossAx val="107840640"/>
        <c:crosses val="autoZero"/>
      </c:ser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>
        <c:manualLayout>
          <c:layoutTarget val="inner"/>
          <c:xMode val="edge"/>
          <c:yMode val="edge"/>
          <c:x val="5.4023642564458289E-2"/>
          <c:y val="6.6069481863126334E-2"/>
          <c:w val="0.58305578091696608"/>
          <c:h val="0.69196478169092313"/>
        </c:manualLayout>
      </c:layout>
      <c:lineChart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пролеченных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strRef>
              <c:f>Лист1!$A$2:$A$6</c:f>
              <c:strCache>
                <c:ptCount val="5"/>
                <c:pt idx="0">
                  <c:v>2010 г.</c:v>
                </c:pt>
                <c:pt idx="1">
                  <c:v>2011 г.</c:v>
                </c:pt>
                <c:pt idx="2">
                  <c:v>2012 г.</c:v>
                </c:pt>
                <c:pt idx="3">
                  <c:v>2013 г.</c:v>
                </c:pt>
                <c:pt idx="4">
                  <c:v>2014 г.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76</c:v>
                </c:pt>
                <c:pt idx="1">
                  <c:v>69</c:v>
                </c:pt>
                <c:pt idx="2">
                  <c:v>46</c:v>
                </c:pt>
                <c:pt idx="3">
                  <c:v>19</c:v>
                </c:pt>
                <c:pt idx="4">
                  <c:v>46</c:v>
                </c:pt>
              </c:numCache>
            </c:numRef>
          </c:val>
        </c:ser>
        <c:dLbls/>
        <c:marker val="1"/>
        <c:axId val="106502784"/>
        <c:axId val="106504576"/>
      </c:lineChart>
      <c:catAx>
        <c:axId val="106502784"/>
        <c:scaling>
          <c:orientation val="minMax"/>
        </c:scaling>
        <c:axPos val="b"/>
        <c:tickLblPos val="nextTo"/>
        <c:crossAx val="106504576"/>
        <c:crosses val="autoZero"/>
        <c:auto val="1"/>
        <c:lblAlgn val="ctr"/>
        <c:lblOffset val="100"/>
      </c:catAx>
      <c:valAx>
        <c:axId val="106504576"/>
        <c:scaling>
          <c:orientation val="minMax"/>
        </c:scaling>
        <c:axPos val="l"/>
        <c:majorGridlines/>
        <c:numFmt formatCode="General" sourceLinked="1"/>
        <c:tickLblPos val="nextTo"/>
        <c:crossAx val="106502784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0.4995</cdr:x>
      <cdr:y>0.49925</cdr:y>
    </cdr:from>
    <cdr:to>
      <cdr:x>0.50775</cdr:x>
      <cdr:y>0.6065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729038" y="852160"/>
          <a:ext cx="45074" cy="18306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18288" tIns="22860" rIns="18288" bIns="22860" anchor="ctr" upright="1">
          <a:spAutoFit/>
        </a:bodyPr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ru-RU" sz="800" b="1" i="0" u="none" strike="noStrike" baseline="0">
              <a:solidFill>
                <a:srgbClr val="000000"/>
              </a:solidFill>
              <a:latin typeface="Arial Cyr"/>
              <a:cs typeface="Arial Cyr"/>
            </a:rPr>
            <a:t> 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002B-014C-4D85-8858-6670A576DD50}" type="datetimeFigureOut">
              <a:rPr lang="ru-RU" smtClean="0"/>
              <a:pPr/>
              <a:t>25.06.2015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0259C-D908-43E8-BFF0-AEB0968DC6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62647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002B-014C-4D85-8858-6670A576DD50}" type="datetimeFigureOut">
              <a:rPr lang="ru-RU" smtClean="0"/>
              <a:pPr/>
              <a:t>25.06.2015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0259C-D908-43E8-BFF0-AEB0968DC6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60029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002B-014C-4D85-8858-6670A576DD50}" type="datetimeFigureOut">
              <a:rPr lang="ru-RU" smtClean="0"/>
              <a:pPr/>
              <a:t>25.06.2015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0259C-D908-43E8-BFF0-AEB0968DC6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90959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002B-014C-4D85-8858-6670A576DD50}" type="datetimeFigureOut">
              <a:rPr lang="ru-RU" smtClean="0"/>
              <a:pPr/>
              <a:t>25.06.2015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0259C-D908-43E8-BFF0-AEB0968DC6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49567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002B-014C-4D85-8858-6670A576DD50}" type="datetimeFigureOut">
              <a:rPr lang="ru-RU" smtClean="0"/>
              <a:pPr/>
              <a:t>25.06.2015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0259C-D908-43E8-BFF0-AEB0968DC6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29530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002B-014C-4D85-8858-6670A576DD50}" type="datetimeFigureOut">
              <a:rPr lang="ru-RU" smtClean="0"/>
              <a:pPr/>
              <a:t>25.06.2015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0259C-D908-43E8-BFF0-AEB0968DC6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50017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002B-014C-4D85-8858-6670A576DD50}" type="datetimeFigureOut">
              <a:rPr lang="ru-RU" smtClean="0"/>
              <a:pPr/>
              <a:t>25.06.2015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0259C-D908-43E8-BFF0-AEB0968DC6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74394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002B-014C-4D85-8858-6670A576DD50}" type="datetimeFigureOut">
              <a:rPr lang="ru-RU" smtClean="0"/>
              <a:pPr/>
              <a:t>25.06.2015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0259C-D908-43E8-BFF0-AEB0968DC6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72847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002B-014C-4D85-8858-6670A576DD50}" type="datetimeFigureOut">
              <a:rPr lang="ru-RU" smtClean="0"/>
              <a:pPr/>
              <a:t>25.06.2015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0259C-D908-43E8-BFF0-AEB0968DC6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93594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002B-014C-4D85-8858-6670A576DD50}" type="datetimeFigureOut">
              <a:rPr lang="ru-RU" smtClean="0"/>
              <a:pPr/>
              <a:t>25.06.2015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0259C-D908-43E8-BFF0-AEB0968DC6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12440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002B-014C-4D85-8858-6670A576DD50}" type="datetimeFigureOut">
              <a:rPr lang="ru-RU" smtClean="0"/>
              <a:pPr/>
              <a:t>25.06.2015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0259C-D908-43E8-BFF0-AEB0968DC6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58622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6002B-014C-4D85-8858-6670A576DD50}" type="datetimeFigureOut">
              <a:rPr lang="ru-RU" smtClean="0"/>
              <a:pPr/>
              <a:t>25.06.2015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0259C-D908-43E8-BFF0-AEB0968DC6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982660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09155DE8B2536F04C7084DA629F2C5CE6E3DFA7D6BFD70BED677C606918DB4AE9A4C04B0D8362DX6dCI" TargetMode="External"/><Relationship Id="rId2" Type="http://schemas.openxmlformats.org/officeDocument/2006/relationships/hyperlink" Target="consultantplus://offline/ref=09155DE8B2536F04C7084DA629F2C5CE6F3EFA786BFD70BED677C606918DB4AE9A4C04B0D8362DX6dDI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consultantplus://offline/ref=09155DE8B2536F04C7084DA629F2C5CE6A39FB7A6EF02DB4DE2ECA049682EBB99D0508B1D8362D6AX5dAI" TargetMode="External"/><Relationship Id="rId5" Type="http://schemas.openxmlformats.org/officeDocument/2006/relationships/hyperlink" Target="consultantplus://offline/ref=09155DE8B2536F04C7084DA629F2C5CE6A3CF9706EF22DB4DE2ECA049682EBB99D0508B1D8362D68X5d5I" TargetMode="External"/><Relationship Id="rId4" Type="http://schemas.openxmlformats.org/officeDocument/2006/relationships/hyperlink" Target="consultantplus://offline/ref=09155DE8B2536F04C7084DA629F2C5CE6A3AFB7A6EF72DB4DE2ECA049682EBB99D0508B1D8362D6AX5dBI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D:\Users\User\YandexDisk\Документы\НЕБО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3517"/>
            <a:ext cx="9144000" cy="6865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08720"/>
            <a:ext cx="7772400" cy="2952327"/>
          </a:xfrm>
        </p:spPr>
        <p:txBody>
          <a:bodyPr>
            <a:normAutofit fontScale="90000"/>
          </a:bodyPr>
          <a:lstStyle/>
          <a:p>
            <a:r>
              <a:rPr lang="ru-RU" b="0" i="0" dirty="0" smtClean="0">
                <a:solidFill>
                  <a:srgbClr val="000000"/>
                </a:solidFill>
                <a:effectLst/>
                <a:latin typeface="Times New Roman"/>
              </a:rPr>
              <a:t>Состояние здоровья авиационного персонала гражданской авиации в 2014 г. по результатам стационарного обследования в ЦКБ ГА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797152"/>
            <a:ext cx="6400800" cy="841648"/>
          </a:xfrm>
        </p:spPr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Б.Г. Потиевский</a:t>
            </a:r>
          </a:p>
        </p:txBody>
      </p:sp>
    </p:spTree>
    <p:extLst>
      <p:ext uri="{BB962C8B-B14F-4D97-AF65-F5344CB8AC3E}">
        <p14:creationId xmlns:p14="http://schemas.microsoft.com/office/powerpoint/2010/main" xmlns="" val="795052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ЗАБОЛЕВАНИЯ, ПРЕДСТАВЛЯЮЩИЕ УГРОЗУ БЕЗОПАСНОСТИ ПОЛЕТОВ И ЖИЗНИ АВИАЦИОННОГО ПЕРСОНАЛА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38738185"/>
              </p:ext>
            </p:extLst>
          </p:nvPr>
        </p:nvGraphicFramePr>
        <p:xfrm>
          <a:off x="3563888" y="1484783"/>
          <a:ext cx="5328591" cy="5361112"/>
        </p:xfrm>
        <a:graphic>
          <a:graphicData uri="http://schemas.openxmlformats.org/drawingml/2006/table">
            <a:tbl>
              <a:tblPr firstRow="1" firstCol="1" bandRow="1"/>
              <a:tblGrid>
                <a:gridCol w="3967651"/>
                <a:gridCol w="1360940"/>
              </a:tblGrid>
              <a:tr h="569626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Наименование диагноза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Количество больных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2585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Атеросклероз аорты, нестабильная атеросклеротическая бляшка брюшного отд.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75544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Атеросклеротическая болезнь сердца (множественные стенозы коронарных артерий до 50%, нарушения ритма сердца)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3496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ИБС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9626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Атеросклероз сосудов головного мозга с высоким риском ОНМК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3496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Энцефалопатия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9626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Ушиб головного мозга с кровоизлиянием, подострый период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2585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Гипертоническая болезнь с высоким риском инфаркта, инсульта, внезапной смерти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79512" y="1700808"/>
            <a:ext cx="324036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/>
            <a:r>
              <a:rPr lang="ru-RU" b="1" dirty="0"/>
              <a:t>В 2014 г. выявлено 23 случая атеросклероза коронарных артерий, несовместимого с летным трудом, а в 2013 г. – 12. Улучшение диагностики почти в 2 раза этого, наиболее </a:t>
            </a:r>
            <a:r>
              <a:rPr lang="ru-RU" b="1" dirty="0" err="1"/>
              <a:t>авариалогически</a:t>
            </a:r>
            <a:r>
              <a:rPr lang="ru-RU" b="1" dirty="0"/>
              <a:t> опасного заболевания, связано с увеличением чувствительности </a:t>
            </a:r>
            <a:r>
              <a:rPr lang="ru-RU" b="1" dirty="0" err="1"/>
              <a:t>велоэргометрической</a:t>
            </a:r>
            <a:r>
              <a:rPr lang="ru-RU" b="1" dirty="0"/>
              <a:t> пробы при строгом соблюдении новых методических рекомендаций.</a:t>
            </a:r>
          </a:p>
        </p:txBody>
      </p:sp>
    </p:spTree>
    <p:extLst>
      <p:ext uri="{BB962C8B-B14F-4D97-AF65-F5344CB8AC3E}">
        <p14:creationId xmlns:p14="http://schemas.microsoft.com/office/powerpoint/2010/main" xmlns="" val="101402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06090"/>
          </a:xfrm>
        </p:spPr>
        <p:txBody>
          <a:bodyPr>
            <a:normAutofit/>
          </a:bodyPr>
          <a:lstStyle/>
          <a:p>
            <a:r>
              <a:rPr lang="ru-RU" sz="1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ЗАБОЛЕВАНИЯ, ПРЕДСТАВЛЯЮЩИЕ УГРОЗУ БЕЗОПАСНОСТИ ПОЛЕТОВ И ЖИЗНИ АВИАЦИОННОГО </a:t>
            </a:r>
            <a:r>
              <a:rPr lang="ru-RU" sz="1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ПЕРСОНАЛА (ПРОДОЛЖЕНИЕ)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02842316"/>
              </p:ext>
            </p:extLst>
          </p:nvPr>
        </p:nvGraphicFramePr>
        <p:xfrm>
          <a:off x="28620" y="843781"/>
          <a:ext cx="8928992" cy="6461760"/>
        </p:xfrm>
        <a:graphic>
          <a:graphicData uri="http://schemas.openxmlformats.org/drawingml/2006/table">
            <a:tbl>
              <a:tblPr firstRow="1" firstCol="1" bandRow="1"/>
              <a:tblGrid>
                <a:gridCol w="6648498"/>
                <a:gridCol w="2280494"/>
              </a:tblGrid>
              <a:tr h="979795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Выраженные нарушения ритма сердца (мерцательная аритмия, </a:t>
                      </a:r>
                      <a:r>
                        <a:rPr lang="ru-RU" sz="1600" b="1" dirty="0" err="1">
                          <a:effectLst/>
                          <a:latin typeface="Times New Roman"/>
                          <a:ea typeface="Times New Roman"/>
                        </a:rPr>
                        <a:t>наджелудочковая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 пароксизмальная тахикардия, частая желудочковая экстрасистолия)</a:t>
                      </a:r>
                    </a:p>
                  </a:txBody>
                  <a:tcPr marL="54750" marR="547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</a:p>
                  </a:txBody>
                  <a:tcPr marL="54750" marR="547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598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Синдром </a:t>
                      </a:r>
                      <a:r>
                        <a:rPr lang="en-US" sz="1600" b="1" dirty="0">
                          <a:effectLst/>
                          <a:latin typeface="Times New Roman"/>
                          <a:ea typeface="Times New Roman"/>
                        </a:rPr>
                        <a:t>WPW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750" marR="547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750" marR="547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598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Сахарный диабет, впервые выявленный</a:t>
                      </a:r>
                    </a:p>
                  </a:txBody>
                  <a:tcPr marL="54750" marR="547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54750" marR="547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598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Мочекаменная болезнь</a:t>
                      </a:r>
                    </a:p>
                  </a:txBody>
                  <a:tcPr marL="54750" marR="547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54750" marR="547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598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Желчнокаменная болезнь </a:t>
                      </a:r>
                    </a:p>
                  </a:txBody>
                  <a:tcPr marL="54750" marR="547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54750" marR="547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732">
                <a:tc rowSpan="3">
                  <a:txBody>
                    <a:bodyPr/>
                    <a:lstStyle/>
                    <a:p>
                      <a:pPr algn="just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Рак:</a:t>
                      </a:r>
                    </a:p>
                    <a:p>
                      <a:pPr algn="just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 простаты</a:t>
                      </a:r>
                    </a:p>
                    <a:p>
                      <a:pPr algn="just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желудка</a:t>
                      </a:r>
                    </a:p>
                    <a:p>
                      <a:pPr algn="just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прямой кишки</a:t>
                      </a:r>
                    </a:p>
                  </a:txBody>
                  <a:tcPr marL="54750" marR="547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</a:rPr>
                        <a:t>6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750" marR="547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59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54750" marR="547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65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750" marR="547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598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Болезнь Паркинсона</a:t>
                      </a:r>
                    </a:p>
                  </a:txBody>
                  <a:tcPr marL="54750" marR="547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54750" marR="547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598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Наследственная </a:t>
                      </a:r>
                      <a:r>
                        <a:rPr lang="ru-RU" sz="1600" b="1" dirty="0" err="1">
                          <a:effectLst/>
                          <a:latin typeface="Times New Roman"/>
                          <a:ea typeface="Times New Roman"/>
                        </a:rPr>
                        <a:t>тромбофилия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750" marR="547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54750" marR="547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598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Остеопороз с множественными переломами позвонков</a:t>
                      </a:r>
                    </a:p>
                  </a:txBody>
                  <a:tcPr marL="54750" marR="547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54750" marR="547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598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Цирроз печени</a:t>
                      </a:r>
                    </a:p>
                  </a:txBody>
                  <a:tcPr marL="54750" marR="547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54750" marR="547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598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Бронхиальная астма</a:t>
                      </a:r>
                    </a:p>
                  </a:txBody>
                  <a:tcPr marL="54750" marR="547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54750" marR="547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3197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  <a:latin typeface="Times New Roman"/>
                          <a:ea typeface="Times New Roman"/>
                        </a:rPr>
                        <a:t>Нейросенсорная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 тугоухость (без жалоб, низкая острота слуха доказана объективными методами)</a:t>
                      </a:r>
                    </a:p>
                  </a:txBody>
                  <a:tcPr marL="54750" marR="547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54750" marR="547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598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</a:rPr>
                        <a:t>ИТОГО</a:t>
                      </a:r>
                    </a:p>
                  </a:txBody>
                  <a:tcPr marL="54750" marR="547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81</a:t>
                      </a:r>
                    </a:p>
                  </a:txBody>
                  <a:tcPr marL="54750" marR="547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820563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715790"/>
          </a:xfrm>
        </p:spPr>
        <p:txBody>
          <a:bodyPr>
            <a:noAutofit/>
          </a:bodyPr>
          <a:lstStyle/>
          <a:p>
            <a:pPr hangingPunct="0"/>
            <a:r>
              <a:rPr lang="ru-RU" sz="1800" dirty="0"/>
              <a:t>Структура сопутствующих заболеваний у лиц летного состава, признанных негодными к летной работе по </a:t>
            </a:r>
            <a:r>
              <a:rPr lang="ru-RU" sz="1800" dirty="0" err="1"/>
              <a:t>нейросенсорной</a:t>
            </a:r>
            <a:r>
              <a:rPr lang="ru-RU" sz="1800" dirty="0"/>
              <a:t> тугоухости в 2014 г.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854645048"/>
              </p:ext>
            </p:extLst>
          </p:nvPr>
        </p:nvGraphicFramePr>
        <p:xfrm>
          <a:off x="3707904" y="188640"/>
          <a:ext cx="5111750" cy="62995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06192"/>
                <a:gridCol w="1305558"/>
              </a:tblGrid>
              <a:tr h="481342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Наименование диагноза</a:t>
                      </a:r>
                      <a:endParaRPr lang="ru-RU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19" marR="56019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Количество больных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19" marR="56019" marT="0" marB="0"/>
                </a:tc>
              </a:tr>
              <a:tr h="613133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Атеросклероз аорты, нестабильная атеросклеротическая бляшка брюшного отд.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19" marR="56019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1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19" marR="56019" marT="0" marB="0"/>
                </a:tc>
              </a:tr>
              <a:tr h="735600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Атеросклеротическая болезнь сердца (множественные стенозы коронарных артерий до 50%, нарушения ритма сердца)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19" marR="56019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4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19" marR="56019" marT="0" marB="0"/>
                </a:tc>
              </a:tr>
              <a:tr h="306567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ИБС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19" marR="56019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2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19" marR="56019" marT="0" marB="0"/>
                </a:tc>
              </a:tr>
              <a:tr h="481342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Атеросклероз сосудов головного мозга с высоким риском ОНМК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19" marR="56019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3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19" marR="56019" marT="0" marB="0"/>
                </a:tc>
              </a:tr>
              <a:tr h="613133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Гипертоническая болезнь с высоким риском инфаркта, инсульта, внезапной смерти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19" marR="56019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2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19" marR="56019" marT="0" marB="0"/>
                </a:tc>
              </a:tr>
              <a:tr h="306567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Выраженные нарушения ритма сердца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19" marR="56019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3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19" marR="56019" marT="0" marB="0"/>
                </a:tc>
              </a:tr>
              <a:tr h="306567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Сахарный диабет, впервые выявленный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19" marR="56019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2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19" marR="56019" marT="0" marB="0"/>
                </a:tc>
              </a:tr>
              <a:tr h="306567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Мочекаменная болезнь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19" marR="56019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2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19" marR="56019" marT="0" marB="0"/>
                </a:tc>
              </a:tr>
              <a:tr h="306567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Желчнокаменная болезнь 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19" marR="56019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1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19" marR="56019" marT="0" marB="0"/>
                </a:tc>
              </a:tr>
              <a:tr h="306567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Рак простаты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19" marR="56019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1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19" marR="56019" marT="0" marB="0"/>
                </a:tc>
              </a:tr>
              <a:tr h="306567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Болезнь Паркинсона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19" marR="56019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1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19" marR="56019" marT="0" marB="0"/>
                </a:tc>
              </a:tr>
              <a:tr h="306567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Наследственная тромбофилия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19" marR="56019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1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19" marR="56019" marT="0" marB="0"/>
                </a:tc>
              </a:tr>
              <a:tr h="306567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</a:rPr>
                        <a:t>Остеопороз с множественными переломами позвонков</a:t>
                      </a:r>
                      <a:endParaRPr lang="ru-RU" sz="12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19" marR="56019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1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19" marR="56019" marT="0" marB="0"/>
                </a:tc>
              </a:tr>
              <a:tr h="306567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ИТОГО</a:t>
                      </a:r>
                      <a:endParaRPr lang="ru-RU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19" marR="56019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24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19" marR="56019" marT="0" marB="0"/>
                </a:tc>
              </a:tr>
            </a:tbl>
          </a:graphicData>
        </a:graphic>
      </p:graphicFrame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467544" y="2348880"/>
            <a:ext cx="3008313" cy="4065315"/>
          </a:xfrm>
        </p:spPr>
        <p:txBody>
          <a:bodyPr>
            <a:noAutofit/>
          </a:bodyPr>
          <a:lstStyle/>
          <a:p>
            <a:r>
              <a:rPr lang="ru-RU" sz="1600" b="1" dirty="0"/>
              <a:t>Из 50 человек, у которых этот диагноз был основным, 46 были признаны негодными к летной работе, что составляет 54% от </a:t>
            </a:r>
            <a:r>
              <a:rPr lang="ru-RU" sz="1600" b="1" dirty="0" smtClean="0"/>
              <a:t>общего количества </a:t>
            </a:r>
            <a:r>
              <a:rPr lang="ru-RU" sz="1600" b="1" dirty="0"/>
              <a:t>негодных в 2014 г</a:t>
            </a:r>
            <a:r>
              <a:rPr lang="ru-RU" sz="1600" b="1" dirty="0" smtClean="0"/>
              <a:t>.</a:t>
            </a:r>
          </a:p>
          <a:p>
            <a:r>
              <a:rPr lang="ru-RU" sz="1600" b="1" dirty="0" smtClean="0"/>
              <a:t> </a:t>
            </a:r>
            <a:r>
              <a:rPr lang="ru-RU" sz="1600" b="1" dirty="0"/>
              <a:t>У 24 человек из этих лиц (52%) были выявлены заболевания, несовместимые с летной работой, что послужило причиной для предъявления отоларингологу жалоб на снижение остроты слуха и трудности в ведении радиообмена.</a:t>
            </a:r>
          </a:p>
        </p:txBody>
      </p:sp>
    </p:spTree>
    <p:extLst>
      <p:ext uri="{BB962C8B-B14F-4D97-AF65-F5344CB8AC3E}">
        <p14:creationId xmlns:p14="http://schemas.microsoft.com/office/powerpoint/2010/main" xmlns="" val="1889026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hangingPunct="0"/>
            <a:r>
              <a:rPr lang="ru-RU" sz="1700" dirty="0"/>
              <a:t>Структура заключений ЦВЛЭК по результатам стационарного обследования в 2013 и 2014 гг.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369934017"/>
              </p:ext>
            </p:extLst>
          </p:nvPr>
        </p:nvGraphicFramePr>
        <p:xfrm>
          <a:off x="1187626" y="1412776"/>
          <a:ext cx="7499175" cy="22259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99835"/>
                <a:gridCol w="1499835"/>
                <a:gridCol w="1499835"/>
                <a:gridCol w="1499835"/>
                <a:gridCol w="1499835"/>
              </a:tblGrid>
              <a:tr h="1112967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 </a:t>
                      </a:r>
                      <a:endParaRPr lang="ru-RU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19" marR="56019" marT="0" marB="0"/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ГОДЕН</a:t>
                      </a:r>
                      <a:endParaRPr lang="ru-RU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19" marR="56019" marT="0" marB="0"/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ЭТАПНОЕ ЗАКЛЮЧЕНИЕ</a:t>
                      </a:r>
                      <a:endParaRPr lang="ru-RU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19" marR="56019" marT="0" marB="0"/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НЕГОДЕН</a:t>
                      </a:r>
                      <a:endParaRPr lang="ru-RU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19" marR="56019" marT="0" marB="0"/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ИТОГО</a:t>
                      </a:r>
                      <a:endParaRPr lang="ru-RU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19" marR="56019" marT="0" marB="0"/>
                </a:tc>
              </a:tr>
              <a:tr h="556485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2013 г.</a:t>
                      </a:r>
                      <a:endParaRPr lang="ru-RU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19" marR="56019" marT="0" marB="0"/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667 (77%)</a:t>
                      </a:r>
                      <a:endParaRPr lang="ru-RU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19" marR="56019" marT="0" marB="0"/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102 (12%)</a:t>
                      </a:r>
                      <a:endParaRPr lang="ru-RU" sz="2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19" marR="56019" marT="0" marB="0"/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95 (11%)</a:t>
                      </a:r>
                      <a:endParaRPr lang="ru-RU" sz="2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19" marR="56019" marT="0" marB="0"/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864</a:t>
                      </a:r>
                      <a:endParaRPr lang="ru-RU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19" marR="56019" marT="0" marB="0"/>
                </a:tc>
              </a:tr>
              <a:tr h="556485"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2014 г.</a:t>
                      </a:r>
                      <a:endParaRPr lang="ru-RU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19" marR="56019" marT="0" marB="0"/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610 (76%)</a:t>
                      </a:r>
                      <a:endParaRPr lang="ru-RU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19" marR="56019" marT="0" marB="0"/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107 (13%)</a:t>
                      </a:r>
                      <a:endParaRPr lang="ru-RU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19" marR="56019" marT="0" marB="0"/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85 (11%)</a:t>
                      </a:r>
                      <a:endParaRPr lang="ru-RU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19" marR="56019" marT="0" marB="0"/>
                </a:tc>
                <a:tc>
                  <a:txBody>
                    <a:bodyPr/>
                    <a:lstStyle/>
                    <a:p>
                      <a:pPr algn="just" hangingPunc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802</a:t>
                      </a:r>
                      <a:endParaRPr lang="ru-RU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19" marR="56019" marT="0" marB="0"/>
                </a:tc>
              </a:tr>
            </a:tbl>
          </a:graphicData>
        </a:graphic>
      </p:graphicFrame>
      <p:pic>
        <p:nvPicPr>
          <p:cNvPr id="5121" name="Picture 1" descr="D:\Users\User\YandexDisk\Документы\HTUBCNHFWBZ LJREVTYNF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576" y="3717032"/>
            <a:ext cx="2304256" cy="2949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35906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D:\Users\User\YandexDisk\Документы\ЛЕТЯТ ЖУРАВЛИ 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6800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052736"/>
            <a:ext cx="8964488" cy="1368152"/>
          </a:xfrm>
        </p:spPr>
        <p:txBody>
          <a:bodyPr>
            <a:normAutofit/>
          </a:bodyPr>
          <a:lstStyle/>
          <a:p>
            <a:r>
              <a:rPr lang="ru-RU" sz="5400" b="1" dirty="0">
                <a:cs typeface="Vrinda" panose="020B0502040204020203" pitchFamily="34" charset="0"/>
              </a:rPr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xmlns="" val="2517845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РАСПРЕДЕЛЕНИЕ ПОСТУПИВШИХ В ОТДЕЛЕНИЕ ПАЦИЕНТОВ ПО МЕСЯЦАМ</a:t>
            </a:r>
            <a:endParaRPr lang="ru-RU" dirty="0"/>
          </a:p>
        </p:txBody>
      </p:sp>
      <p:graphicFrame>
        <p:nvGraphicFramePr>
          <p:cNvPr id="4" name="Объект 1"/>
          <p:cNvGraphicFramePr>
            <a:graphicFrameLocks noGrp="1" noChangeAspect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257878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вал 8"/>
          <p:cNvSpPr/>
          <p:nvPr/>
        </p:nvSpPr>
        <p:spPr>
          <a:xfrm>
            <a:off x="5580112" y="5085184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5580112" y="2636912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>
                <a:solidFill>
                  <a:prstClr val="black"/>
                </a:solidFill>
              </a:rPr>
              <a:t>СТРУКТУРА ПАЦИЕНТОВ, ВЫПИСАННЫХ ИЗ ОТДЕЛЕНИЯ </a:t>
            </a:r>
            <a:br>
              <a:rPr lang="ru-RU" sz="2800" b="1" dirty="0">
                <a:solidFill>
                  <a:prstClr val="black"/>
                </a:solidFill>
              </a:rPr>
            </a:br>
            <a:r>
              <a:rPr lang="ru-RU" sz="2800" b="1" dirty="0">
                <a:solidFill>
                  <a:prstClr val="black"/>
                </a:solidFill>
              </a:rPr>
              <a:t>В </a:t>
            </a:r>
            <a:r>
              <a:rPr lang="ru-RU" sz="2800" b="1" dirty="0" smtClean="0">
                <a:solidFill>
                  <a:prstClr val="black"/>
                </a:solidFill>
              </a:rPr>
              <a:t>2013 </a:t>
            </a:r>
            <a:r>
              <a:rPr lang="en-US" sz="2800" b="1" dirty="0">
                <a:solidFill>
                  <a:prstClr val="black"/>
                </a:solidFill>
              </a:rPr>
              <a:t>-</a:t>
            </a:r>
            <a:r>
              <a:rPr lang="ru-RU" sz="2800" b="1" dirty="0">
                <a:solidFill>
                  <a:prstClr val="black"/>
                </a:solidFill>
              </a:rPr>
              <a:t> </a:t>
            </a:r>
            <a:r>
              <a:rPr lang="ru-RU" sz="2800" b="1" dirty="0" smtClean="0">
                <a:solidFill>
                  <a:prstClr val="black"/>
                </a:solidFill>
              </a:rPr>
              <a:t>2014 </a:t>
            </a:r>
            <a:r>
              <a:rPr lang="ru-RU" sz="2800" b="1" dirty="0" err="1" smtClean="0">
                <a:solidFill>
                  <a:prstClr val="black"/>
                </a:solidFill>
              </a:rPr>
              <a:t>гг</a:t>
            </a:r>
            <a:r>
              <a:rPr lang="en-US" sz="2800" b="1" dirty="0" smtClean="0">
                <a:solidFill>
                  <a:prstClr val="black"/>
                </a:solidFill>
              </a:rPr>
              <a:t>.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785186795"/>
              </p:ext>
            </p:extLst>
          </p:nvPr>
        </p:nvGraphicFramePr>
        <p:xfrm>
          <a:off x="971600" y="1484782"/>
          <a:ext cx="7128791" cy="511256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2366"/>
                <a:gridCol w="863865"/>
                <a:gridCol w="647520"/>
                <a:gridCol w="647520"/>
                <a:gridCol w="647520"/>
              </a:tblGrid>
              <a:tr h="312373">
                <a:tc rowSpan="2">
                  <a:txBody>
                    <a:bodyPr/>
                    <a:lstStyle/>
                    <a:p>
                      <a:pPr marL="9525" algn="ctr" hangingPunct="0"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201</a:t>
                      </a:r>
                      <a:r>
                        <a:rPr lang="en-US" sz="1600" b="1" dirty="0">
                          <a:effectLst/>
                        </a:rPr>
                        <a:t>4 </a:t>
                      </a:r>
                      <a:r>
                        <a:rPr lang="ru-RU" sz="1600" b="1" dirty="0">
                          <a:effectLst/>
                        </a:rPr>
                        <a:t>г. Категория авиационного персонала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 rowSpan="2">
                  <a:txBody>
                    <a:bodyPr/>
                    <a:lstStyle/>
                    <a:p>
                      <a:pPr marL="9525" algn="ctr" hangingPunct="0"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Кол-во пациентов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 gridSpan="3">
                  <a:txBody>
                    <a:bodyPr/>
                    <a:lstStyle/>
                    <a:p>
                      <a:pPr marL="9525" algn="ctr" hangingPunct="0"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Число койко-дней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834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06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среднее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06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</a:rPr>
                        <a:t>наим.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065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</a:rPr>
                        <a:t>наиб.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</a:tr>
              <a:tr h="306083">
                <a:tc>
                  <a:txBody>
                    <a:bodyPr/>
                    <a:lstStyle/>
                    <a:p>
                      <a:pPr marL="9525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Диспетчеры УВД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29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13,03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1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25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</a:tr>
              <a:tr h="306083">
                <a:tc>
                  <a:txBody>
                    <a:bodyPr/>
                    <a:lstStyle/>
                    <a:p>
                      <a:pPr marL="9525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Бортпроводники и бортоператоры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18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13,94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10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22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</a:tr>
              <a:tr h="306083">
                <a:tc>
                  <a:txBody>
                    <a:bodyPr/>
                    <a:lstStyle/>
                    <a:p>
                      <a:pPr marL="9525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Курсанты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82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10,93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1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34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</a:tr>
              <a:tr h="306083">
                <a:tc>
                  <a:txBody>
                    <a:bodyPr/>
                    <a:lstStyle/>
                    <a:p>
                      <a:pPr marL="9525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Летный состав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790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11,05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1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30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</a:tr>
              <a:tr h="306083">
                <a:tc>
                  <a:txBody>
                    <a:bodyPr/>
                    <a:lstStyle/>
                    <a:p>
                      <a:pPr marL="9525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Прочие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11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11,18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4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18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</a:tr>
              <a:tr h="306083">
                <a:tc>
                  <a:txBody>
                    <a:bodyPr/>
                    <a:lstStyle/>
                    <a:p>
                      <a:pPr marL="9525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Итого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930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11,16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34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</a:tr>
              <a:tr h="312373">
                <a:tc rowSpan="2">
                  <a:txBody>
                    <a:bodyPr/>
                    <a:lstStyle/>
                    <a:p>
                      <a:pPr marL="9525" algn="ctr" hangingPunct="0"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2013 г. Категория авиационного персонала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 rowSpan="2">
                  <a:txBody>
                    <a:bodyPr/>
                    <a:lstStyle/>
                    <a:p>
                      <a:pPr marL="9525" algn="ctr" hangingPunct="0"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</a:rPr>
                        <a:t>Кол-во пациентов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 gridSpan="3">
                  <a:txBody>
                    <a:bodyPr/>
                    <a:lstStyle/>
                    <a:p>
                      <a:pPr marL="9525" algn="ctr" hangingPunct="0"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Число койко-дней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393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525" algn="ctr" hangingPunct="0"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</a:rPr>
                        <a:t>среднее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</a:rPr>
                        <a:t>наим.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наиб.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</a:tr>
              <a:tr h="312373">
                <a:tc>
                  <a:txBody>
                    <a:bodyPr/>
                    <a:lstStyle/>
                    <a:p>
                      <a:pPr marL="9525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Диспетчеры УВД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29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13,66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3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29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</a:tr>
              <a:tr h="312373">
                <a:tc>
                  <a:txBody>
                    <a:bodyPr/>
                    <a:lstStyle/>
                    <a:p>
                      <a:pPr marL="9525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Бортпроводники и бортоператоры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11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14,64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8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25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</a:tr>
              <a:tr h="312373">
                <a:tc>
                  <a:txBody>
                    <a:bodyPr/>
                    <a:lstStyle/>
                    <a:p>
                      <a:pPr marL="9525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Курсанты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53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12,3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33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</a:tr>
              <a:tr h="312373">
                <a:tc>
                  <a:txBody>
                    <a:bodyPr/>
                    <a:lstStyle/>
                    <a:p>
                      <a:pPr marL="9525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Летный состав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802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10,72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31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</a:tr>
              <a:tr h="312373">
                <a:tc>
                  <a:txBody>
                    <a:bodyPr/>
                    <a:lstStyle/>
                    <a:p>
                      <a:pPr marL="9525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Прочие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35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10,97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3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22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</a:tr>
              <a:tr h="312373">
                <a:tc>
                  <a:txBody>
                    <a:bodyPr/>
                    <a:lstStyle/>
                    <a:p>
                      <a:pPr marL="9525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Итого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930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10,96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280"/>
                        </a:lnSpc>
                        <a:spcBef>
                          <a:spcPts val="145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33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 anchor="ctr"/>
                </a:tc>
              </a:tr>
              <a:tr h="234804">
                <a:tc gridSpan="5">
                  <a:txBody>
                    <a:bodyPr/>
                    <a:lstStyle/>
                    <a:p>
                      <a:pPr marL="9525" hangingPunct="0"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280" marR="92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Овал 7"/>
          <p:cNvSpPr/>
          <p:nvPr/>
        </p:nvSpPr>
        <p:spPr>
          <a:xfrm>
            <a:off x="5580112" y="2636912"/>
            <a:ext cx="360040" cy="360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5580112" y="5085184"/>
            <a:ext cx="360040" cy="360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5471999" y="2919917"/>
            <a:ext cx="576266" cy="48370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5471999" y="5340533"/>
            <a:ext cx="576266" cy="48370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6109859" y="2885861"/>
            <a:ext cx="820596" cy="483708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6109859" y="5321988"/>
            <a:ext cx="820596" cy="483708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16827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16162"/>
          </a:xfrm>
        </p:spPr>
        <p:txBody>
          <a:bodyPr>
            <a:noAutofit/>
          </a:bodyPr>
          <a:lstStyle/>
          <a:p>
            <a:r>
              <a:rPr lang="ru-RU" sz="1200" b="1" dirty="0" smtClean="0"/>
              <a:t>ФЕДЕРАЛЬНЫЕ АВИАЦИОННЫЕ ПРАВИЛА</a:t>
            </a:r>
            <a:br>
              <a:rPr lang="ru-RU" sz="1200" b="1" dirty="0" smtClean="0"/>
            </a:br>
            <a:r>
              <a:rPr lang="ru-RU" sz="1200" b="1" dirty="0" smtClean="0"/>
              <a:t> </a:t>
            </a:r>
            <a:br>
              <a:rPr lang="ru-RU" sz="1200" b="1" dirty="0" smtClean="0"/>
            </a:br>
            <a:r>
              <a:rPr lang="ru-RU" sz="1200" b="1" dirty="0" smtClean="0"/>
              <a:t>МЕДИЦИНСКОЕ ОСВИДЕТЕЛЬСТВОВАНИЕ</a:t>
            </a:r>
            <a:br>
              <a:rPr lang="ru-RU" sz="1200" b="1" dirty="0" smtClean="0"/>
            </a:br>
            <a:r>
              <a:rPr lang="ru-RU" sz="1200" b="1" dirty="0" smtClean="0"/>
              <a:t>ЛЕТНОГО, ДИСПЕТЧЕРСКОГО СОСТАВА, БОРТПРОВОДНИКОВ,</a:t>
            </a:r>
            <a:br>
              <a:rPr lang="ru-RU" sz="1200" b="1" dirty="0" smtClean="0"/>
            </a:br>
            <a:r>
              <a:rPr lang="ru-RU" sz="1200" b="1" dirty="0" smtClean="0"/>
              <a:t>КУРСАНТОВ И КАНДИДАТОВ, ПОСТУПАЮЩИХ В УЧЕБНЫЕ</a:t>
            </a:r>
            <a:br>
              <a:rPr lang="ru-RU" sz="1200" b="1" dirty="0" smtClean="0"/>
            </a:br>
            <a:r>
              <a:rPr lang="ru-RU" sz="1200" b="1" dirty="0" smtClean="0"/>
              <a:t>ЗАВЕДЕНИЯ ГРАЖДАНСКОЙ АВИАЦИИ</a:t>
            </a:r>
            <a:br>
              <a:rPr lang="ru-RU" sz="1200" b="1" dirty="0" smtClean="0"/>
            </a:br>
            <a:r>
              <a:rPr lang="ru-RU" sz="1200" b="1" dirty="0"/>
              <a:t>(в ред. Приказов Минтранса России от 28.04.2003 </a:t>
            </a:r>
            <a:r>
              <a:rPr lang="ru-RU" sz="1200" b="1" dirty="0">
                <a:hlinkClick r:id="rId2"/>
              </a:rPr>
              <a:t>N 125,</a:t>
            </a:r>
            <a:r>
              <a:rPr lang="ru-RU" sz="1200" b="1" dirty="0"/>
              <a:t/>
            </a:r>
            <a:br>
              <a:rPr lang="ru-RU" sz="1200" b="1" dirty="0"/>
            </a:br>
            <a:r>
              <a:rPr lang="ru-RU" sz="1200" b="1" dirty="0"/>
              <a:t>от 01.11.2004 </a:t>
            </a:r>
            <a:r>
              <a:rPr lang="ru-RU" sz="1200" b="1" dirty="0">
                <a:hlinkClick r:id="rId3"/>
              </a:rPr>
              <a:t>N 27</a:t>
            </a:r>
            <a:r>
              <a:rPr lang="ru-RU" sz="1200" b="1" dirty="0"/>
              <a:t>, от 28.11.2014 </a:t>
            </a:r>
            <a:r>
              <a:rPr lang="ru-RU" sz="1200" b="1" dirty="0">
                <a:hlinkClick r:id="rId4"/>
              </a:rPr>
              <a:t>N 325</a:t>
            </a:r>
            <a:r>
              <a:rPr lang="ru-RU" sz="1200" b="1" dirty="0"/>
              <a:t>,</a:t>
            </a:r>
            <a:br>
              <a:rPr lang="ru-RU" sz="1200" b="1" dirty="0"/>
            </a:br>
            <a:r>
              <a:rPr lang="ru-RU" sz="1200" b="1" dirty="0"/>
              <a:t>с изм., внесенными </a:t>
            </a:r>
            <a:r>
              <a:rPr lang="ru-RU" sz="1200" b="1" dirty="0">
                <a:hlinkClick r:id="rId5"/>
              </a:rPr>
              <a:t>решением</a:t>
            </a:r>
            <a:r>
              <a:rPr lang="ru-RU" sz="1200" b="1" dirty="0"/>
              <a:t> Верховного Суда РФ</a:t>
            </a:r>
            <a:br>
              <a:rPr lang="ru-RU" sz="1200" b="1" dirty="0"/>
            </a:br>
            <a:r>
              <a:rPr lang="ru-RU" sz="1200" b="1" dirty="0"/>
              <a:t>от 16.02.2011 N ГКПИ10-1682, </a:t>
            </a:r>
            <a:r>
              <a:rPr lang="ru-RU" sz="1200" b="1" dirty="0">
                <a:hlinkClick r:id="rId6"/>
              </a:rPr>
              <a:t>Приказом</a:t>
            </a:r>
            <a:r>
              <a:rPr lang="ru-RU" sz="1200" b="1" dirty="0"/>
              <a:t> Минтранса России</a:t>
            </a:r>
            <a:br>
              <a:rPr lang="ru-RU" sz="1200" b="1" dirty="0"/>
            </a:br>
            <a:r>
              <a:rPr lang="ru-RU" sz="1200" b="1" dirty="0"/>
              <a:t>от 19.09.2012 N 35)</a:t>
            </a:r>
            <a:br>
              <a:rPr lang="ru-RU" sz="1200" b="1" dirty="0"/>
            </a:br>
            <a:endParaRPr lang="ru-RU" sz="1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0664" y="2348880"/>
            <a:ext cx="9067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11) стационарное медицинское обследование проводится, как правило, в срок до </a:t>
            </a:r>
            <a:r>
              <a:rPr lang="ru-RU" sz="2000" b="1" dirty="0" smtClean="0">
                <a:solidFill>
                  <a:srgbClr val="FF0000"/>
                </a:solidFill>
              </a:rPr>
              <a:t>14</a:t>
            </a:r>
            <a:r>
              <a:rPr lang="ru-RU" sz="2000" b="1" dirty="0" smtClean="0"/>
              <a:t> дней, временная нетрудоспособность оформляется в </a:t>
            </a:r>
            <a:r>
              <a:rPr lang="ru-RU" sz="2000" b="1" dirty="0" smtClean="0">
                <a:solidFill>
                  <a:srgbClr val="FF0000"/>
                </a:solidFill>
              </a:rPr>
              <a:t>установленном порядке</a:t>
            </a:r>
            <a:r>
              <a:rPr lang="ru-RU" sz="2000" b="1" dirty="0" smtClean="0"/>
              <a:t>;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295400" y="3784073"/>
            <a:ext cx="7239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/>
              <a:t>Приказ </a:t>
            </a:r>
            <a:r>
              <a:rPr lang="ru-RU" sz="1400" b="1" dirty="0" err="1"/>
              <a:t>Минздравсоцразвития</a:t>
            </a:r>
            <a:r>
              <a:rPr lang="ru-RU" sz="1400" b="1" dirty="0"/>
              <a:t> России от 29.06.2011 N 624н</a:t>
            </a:r>
            <a:br>
              <a:rPr lang="ru-RU" sz="1400" b="1" dirty="0"/>
            </a:br>
            <a:r>
              <a:rPr lang="ru-RU" sz="1200" dirty="0"/>
              <a:t>(ред. от 24.01.2012)</a:t>
            </a:r>
            <a:br>
              <a:rPr lang="ru-RU" sz="1200" dirty="0"/>
            </a:br>
            <a:r>
              <a:rPr lang="ru-RU" sz="1400" b="1" dirty="0"/>
              <a:t>"Об утверждении Порядка выдачи листков нетрудоспособности"</a:t>
            </a:r>
            <a:br>
              <a:rPr lang="ru-RU" sz="1400" b="1" dirty="0"/>
            </a:br>
            <a:r>
              <a:rPr lang="ru-RU" sz="1400" b="1" dirty="0"/>
              <a:t>(Зарегистрировано в Минюсте России 07.07.2011 N 21286</a:t>
            </a:r>
            <a:r>
              <a:rPr lang="ru-RU" b="1" dirty="0"/>
              <a:t>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4816942"/>
            <a:ext cx="9067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/>
              <a:t>26. Листок нетрудоспособности не выдается гражданам:</a:t>
            </a:r>
          </a:p>
          <a:p>
            <a:r>
              <a:rPr lang="ru-RU" sz="2000" b="1" dirty="0" smtClean="0"/>
              <a:t>проходящим </a:t>
            </a:r>
            <a:r>
              <a:rPr lang="ru-RU" sz="2000" b="1" dirty="0"/>
              <a:t>периодические медицинские осмотры (обследования), в том числе в центрах </a:t>
            </a:r>
            <a:r>
              <a:rPr lang="ru-RU" sz="2000" b="1" dirty="0" err="1"/>
              <a:t>профпатологии</a:t>
            </a:r>
            <a:r>
              <a:rPr lang="ru-RU" sz="2000" b="1" dirty="0"/>
              <a:t>;</a:t>
            </a:r>
          </a:p>
          <a:p>
            <a:endParaRPr lang="ru-RU" sz="2000" b="1" dirty="0"/>
          </a:p>
          <a:p>
            <a:r>
              <a:rPr lang="ru-RU" sz="2000" b="1" dirty="0"/>
              <a:t>В указанных случаях по просьбе гражданина выдается выписка из медицинской карты амбулаторного (стационарного) больного.</a:t>
            </a:r>
          </a:p>
        </p:txBody>
      </p:sp>
    </p:spTree>
    <p:extLst>
      <p:ext uri="{BB962C8B-B14F-4D97-AF65-F5344CB8AC3E}">
        <p14:creationId xmlns:p14="http://schemas.microsoft.com/office/powerpoint/2010/main" xmlns="" val="526097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ПРОДОЛЖИТЕЛЬНОСТЬ ОБСЛЕДОВАНИЯ ЛЕТНОГО СОСТАВА ( КОЙКО-ДНИ)</a:t>
            </a:r>
            <a:endParaRPr lang="ru-RU" sz="2800" b="1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xmlns="" val="3266646073"/>
              </p:ext>
            </p:extLst>
          </p:nvPr>
        </p:nvGraphicFramePr>
        <p:xfrm>
          <a:off x="0" y="1219200"/>
          <a:ext cx="9144000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571712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hangingPunct="0"/>
            <a:r>
              <a:rPr lang="ru-RU" dirty="0"/>
              <a:t>Возрастной состав лиц, обследованных в 2014 г.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310295787"/>
              </p:ext>
            </p:extLst>
          </p:nvPr>
        </p:nvGraphicFramePr>
        <p:xfrm>
          <a:off x="467544" y="1482073"/>
          <a:ext cx="8352930" cy="50807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96144"/>
                <a:gridCol w="921135"/>
                <a:gridCol w="789775"/>
                <a:gridCol w="835293"/>
                <a:gridCol w="751764"/>
                <a:gridCol w="835292"/>
                <a:gridCol w="751764"/>
                <a:gridCol w="766809"/>
                <a:gridCol w="653190"/>
                <a:gridCol w="751764"/>
              </a:tblGrid>
              <a:tr h="183287">
                <a:tc gridSpan="10"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/>
                </a:tc>
                <a:tc hMerge="1"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/>
                </a:tc>
                <a:tc hMerge="1">
                  <a:txBody>
                    <a:bodyPr/>
                    <a:lstStyle/>
                    <a:p>
                      <a:pPr marL="9525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88298">
                <a:tc rowSpan="2">
                  <a:txBody>
                    <a:bodyPr/>
                    <a:lstStyle/>
                    <a:p>
                      <a:pPr hangingPunct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9525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Категория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/>
                </a:tc>
                <a:tc>
                  <a:txBody>
                    <a:bodyPr/>
                    <a:lstStyle/>
                    <a:p>
                      <a:pPr marL="9525" algn="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Возраст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/>
                </a:tc>
                <a:tc rowSpan="2"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до 20 лет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 rowSpan="2"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20-29 лет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 rowSpan="2"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30-39 лет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 rowSpan="2"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40-49 лет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 rowSpan="2"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50-59 лет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 rowSpan="2"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60-69 лет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 rowSpan="2"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70 лет и старше 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 rowSpan="2"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Итого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</a:tr>
              <a:tr h="137659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525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8866">
                <a:tc gridSpan="2">
                  <a:txBody>
                    <a:bodyPr/>
                    <a:lstStyle/>
                    <a:p>
                      <a:pPr marL="9525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Летный состав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0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5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9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39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658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79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0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790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</a:tr>
              <a:tr h="521189">
                <a:tc gridSpan="2">
                  <a:txBody>
                    <a:bodyPr/>
                    <a:lstStyle/>
                    <a:p>
                      <a:pPr marL="9525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Диспетчеры УВД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0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4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0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5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17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3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0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29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</a:tr>
              <a:tr h="435773">
                <a:tc gridSpan="2">
                  <a:txBody>
                    <a:bodyPr/>
                    <a:lstStyle/>
                    <a:p>
                      <a:pPr marL="9525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Курсанты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27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51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3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0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0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0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82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</a:tr>
              <a:tr h="360040">
                <a:tc gridSpan="2">
                  <a:txBody>
                    <a:bodyPr/>
                    <a:lstStyle/>
                    <a:p>
                      <a:pPr marL="9525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Бортпроводники и бортоператоры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0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8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7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0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0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18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</a:tr>
              <a:tr h="432048">
                <a:tc gridSpan="2">
                  <a:txBody>
                    <a:bodyPr/>
                    <a:lstStyle/>
                    <a:p>
                      <a:pPr marL="9525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Прочие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0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0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4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3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11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</a:tr>
              <a:tr h="360040">
                <a:tc gridSpan="2">
                  <a:txBody>
                    <a:bodyPr/>
                    <a:lstStyle/>
                    <a:p>
                      <a:pPr marL="9525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Итого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27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69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19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47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681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84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3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  <a:tc>
                  <a:txBody>
                    <a:bodyPr/>
                    <a:lstStyle/>
                    <a:p>
                      <a:pPr marL="9525" algn="ctr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930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 anchor="ctr"/>
                </a:tc>
              </a:tr>
              <a:tr h="249729">
                <a:tc gridSpan="10">
                  <a:txBody>
                    <a:bodyPr/>
                    <a:lstStyle/>
                    <a:p>
                      <a:pPr marL="9525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9525" hangingPunct="0">
                        <a:lnSpc>
                          <a:spcPts val="1325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Овал 4"/>
          <p:cNvSpPr/>
          <p:nvPr/>
        </p:nvSpPr>
        <p:spPr>
          <a:xfrm>
            <a:off x="4932040" y="3573016"/>
            <a:ext cx="2592288" cy="6480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6012160" y="4221088"/>
            <a:ext cx="576064" cy="432048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45205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/>
              <a:t>Структура авиационного персонала, обследованного в 2000 – 2014 гг.</a:t>
            </a:r>
            <a:endParaRPr lang="ru-RU" sz="4000" b="1" dirty="0"/>
          </a:p>
        </p:txBody>
      </p:sp>
      <p:graphicFrame>
        <p:nvGraphicFramePr>
          <p:cNvPr id="4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0" y="1390650"/>
          <a:ext cx="9144000" cy="5467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075305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СТРУКТУРА ПЕРЕВОДОВ В ПРОФИЛЬНЫЕ ОТДЕЛЕНИЯ ЦКБ ГА В 2012 - 2014 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г.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xmlns="" val="1036444450"/>
              </p:ext>
            </p:extLst>
          </p:nvPr>
        </p:nvGraphicFramePr>
        <p:xfrm>
          <a:off x="152400" y="1066800"/>
          <a:ext cx="8839200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08144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СТРУКТУРА ЗАБОЛЕВАЕМОСТИ АВИАЦИОННОГО ПЕРСОНАЛА, </a:t>
            </a:r>
            <a:r>
              <a:rPr lang="ru-RU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ЛЕЧИВШЕГОСЯ</a:t>
            </a:r>
            <a:r>
              <a:rPr lang="en-US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ОТДЕЛЕНИИ</a:t>
            </a:r>
            <a:endParaRPr lang="ru-RU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323527" y="1268760"/>
            <a:ext cx="4143783" cy="2880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4414678" y="1196752"/>
            <a:ext cx="4199097" cy="295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xmlns="" val="3246942135"/>
              </p:ext>
            </p:extLst>
          </p:nvPr>
        </p:nvGraphicFramePr>
        <p:xfrm>
          <a:off x="323528" y="4293096"/>
          <a:ext cx="8568952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2595206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673</TotalTime>
  <Words>771</Words>
  <Application>Microsoft Office PowerPoint</Application>
  <PresentationFormat>Экран (4:3)</PresentationFormat>
  <Paragraphs>256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Состояние здоровья авиационного персонала гражданской авиации в 2014 г. по результатам стационарного обследования в ЦКБ ГА</vt:lpstr>
      <vt:lpstr>РАСПРЕДЕЛЕНИЕ ПОСТУПИВШИХ В ОТДЕЛЕНИЕ ПАЦИЕНТОВ ПО МЕСЯЦАМ</vt:lpstr>
      <vt:lpstr>СТРУКТУРА ПАЦИЕНТОВ, ВЫПИСАННЫХ ИЗ ОТДЕЛЕНИЯ  В 2013 - 2014 гг.</vt:lpstr>
      <vt:lpstr>ФЕДЕРАЛЬНЫЕ АВИАЦИОННЫЕ ПРАВИЛА   МЕДИЦИНСКОЕ ОСВИДЕТЕЛЬСТВОВАНИЕ ЛЕТНОГО, ДИСПЕТЧЕРСКОГО СОСТАВА, БОРТПРОВОДНИКОВ, КУРСАНТОВ И КАНДИДАТОВ, ПОСТУПАЮЩИХ В УЧЕБНЫЕ ЗАВЕДЕНИЯ ГРАЖДАНСКОЙ АВИАЦИИ (в ред. Приказов Минтранса России от 28.04.2003 N 125, от 01.11.2004 N 27, от 28.11.2014 N 325, с изм., внесенными решением Верховного Суда РФ от 16.02.2011 N ГКПИ10-1682, Приказом Минтранса России от 19.09.2012 N 35) </vt:lpstr>
      <vt:lpstr>ПРОДОЛЖИТЕЛЬНОСТЬ ОБСЛЕДОВАНИЯ ЛЕТНОГО СОСТАВА ( КОЙКО-ДНИ)</vt:lpstr>
      <vt:lpstr>Возрастной состав лиц, обследованных в 2014 г.</vt:lpstr>
      <vt:lpstr>Структура авиационного персонала, обследованного в 2000 – 2014 гг.</vt:lpstr>
      <vt:lpstr>СТРУКТУРА ПЕРЕВОДОВ В ПРОФИЛЬНЫЕ ОТДЕЛЕНИЯ ЦКБ ГА В 2012 - 2014 гг.</vt:lpstr>
      <vt:lpstr>СТРУКТУРА ЗАБОЛЕВАЕМОСТИ АВИАЦИОННОГО ПЕРСОНАЛА, ЛЕЧИВШЕГОСЯ В ОТДЕЛЕНИИ</vt:lpstr>
      <vt:lpstr>ЗАБОЛЕВАНИЯ, ПРЕДСТАВЛЯЮЩИЕ УГРОЗУ БЕЗОПАСНОСТИ ПОЛЕТОВ И ЖИЗНИ АВИАЦИОННОГО ПЕРСОНАЛА</vt:lpstr>
      <vt:lpstr>ЗАБОЛЕВАНИЯ, ПРЕДСТАВЛЯЮЩИЕ УГРОЗУ БЕЗОПАСНОСТИ ПОЛЕТОВ И ЖИЗНИ АВИАЦИОННОГО ПЕРСОНАЛА (ПРОДОЛЖЕНИЕ)</vt:lpstr>
      <vt:lpstr>Структура сопутствующих заболеваний у лиц летного состава, признанных негодными к летной работе по нейросенсорной тугоухости в 2014 г.</vt:lpstr>
      <vt:lpstr>Структура заключений ЦВЛЭК по результатам стационарного обследования в 2013 и 2014 гг.</vt:lpstr>
      <vt:lpstr>БЛАГОДАРЮ ЗА ВНИМАНИЕ!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Состояние здоровья авиационного персонала гражданской авиации в 2014 г. по результатам стационарного обследования в ЦКБ ГА</dc:title>
  <dc:creator>User</dc:creator>
  <cp:lastModifiedBy>Zelinskaya_AN</cp:lastModifiedBy>
  <cp:revision>36</cp:revision>
  <dcterms:created xsi:type="dcterms:W3CDTF">2015-05-24T19:54:14Z</dcterms:created>
  <dcterms:modified xsi:type="dcterms:W3CDTF">2015-06-25T08:35:09Z</dcterms:modified>
</cp:coreProperties>
</file>