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85" r:id="rId2"/>
  </p:sldMasterIdLst>
  <p:notesMasterIdLst>
    <p:notesMasterId r:id="rId5"/>
  </p:notesMasterIdLst>
  <p:sldIdLst>
    <p:sldId id="277" r:id="rId3"/>
    <p:sldId id="285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FFCC"/>
    <a:srgbClr val="CCFF99"/>
    <a:srgbClr val="00589A"/>
    <a:srgbClr val="003300"/>
    <a:srgbClr val="008000"/>
    <a:srgbClr val="D60093"/>
    <a:srgbClr val="996600"/>
    <a:srgbClr val="FF006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9" autoAdjust="0"/>
    <p:restoredTop sz="95887" autoAdjust="0"/>
  </p:normalViewPr>
  <p:slideViewPr>
    <p:cSldViewPr>
      <p:cViewPr varScale="1">
        <p:scale>
          <a:sx n="88" d="100"/>
          <a:sy n="88" d="100"/>
        </p:scale>
        <p:origin x="-1590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E0E1ED-3A1D-47D8-A066-46A3D60C33E5}" type="datetimeFigureOut">
              <a:rPr lang="ru-RU" smtClean="0"/>
              <a:t>09.06.2015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A00CB-67C0-4E77-B327-D776B18B2D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689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6861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D7570E1C-3487-4290-BB08-0844EC741F23}" type="slidenum">
              <a:rPr lang="ru-RU" altLang="ru-RU" smtClean="0">
                <a:solidFill>
                  <a:srgbClr val="000000"/>
                </a:solidFill>
                <a:latin typeface="Arial" charset="0"/>
              </a:rPr>
              <a:pPr eaLnBrk="1" hangingPunct="1">
                <a:spcBef>
                  <a:spcPct val="0"/>
                </a:spcBef>
                <a:defRPr/>
              </a:pPr>
              <a:t>1</a:t>
            </a:fld>
            <a:endParaRPr lang="ru-RU" altLang="ru-RU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727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F2561-5E3A-4837-AED1-8F1A89EE30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180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E5642-6130-4840-A4FA-212CEA38A9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648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46BA2-40E0-4FD2-BD05-0AD8E27D05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37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74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DC135-2305-4BB1-BD65-69C7263A1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27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E4350-A47B-4224-9608-95C783CC2E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594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435" y="440694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CE06B-32EF-4D38-85A4-A243D44D7F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1754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3" y="1600206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2338" y="1600206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F1F66-E348-4BA5-A8C9-35D89D0D11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735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294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294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7ACD6-9FCB-4EF6-A6AF-EEC81096B7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0436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CC23E-94CF-4039-8AB8-6496995ACF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8032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30856-A634-4554-AE1E-D37A48E6E0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8414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7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538" y="273099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7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C0101-5ABC-4AD0-A1CA-D7B75CE9C7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917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42862-6BBB-4E0B-B650-81A97984B4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6233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DD6C9-8E89-4C8E-9CC8-078D7E44B2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8698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AEFE7-A357-4EEC-969A-215FD1D7CC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6640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87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7" y="274687"/>
            <a:ext cx="603152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47A73-4846-4925-B840-C4333E6C1B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445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E652D-D98D-4798-ABB9-59278D41BB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89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43655-5F06-4817-9AA8-E6CE0A59DD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508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90E28-E249-4931-A402-96496ACCD0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253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6FCA8-8918-4C90-9236-D7A9D93D51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995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85686D-F630-45DB-A186-F553A79E4C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24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02C0A-C1E2-4B04-BA4A-AC1B46C923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276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301B6-10E0-4574-B87B-83A1CFFC92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942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68E9A4-8701-432F-80F2-60398024F08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31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9B7AAF-F79E-452A-891A-6DDFC81865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829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hyperlink" Target="http://images.yandex.ru/#!/yandsearch?source=wiz&amp;fp=0&amp;uinfo=ww-1583-wh-815-fw-1358-fh-598-pd-1&amp;text=&#1092;&#1086;&#1090;&#1086; &#1082;&#1086;&#1089;&#1084;&#1086;&#1085;&#1072;&#1074;&#1090;&#1072; &#1057;&#1074;&#1086;&#1085;&#1089;&#1086;&#1085;&#1072;&amp;noreask=1&amp;pos=3&amp;lr=213&amp;rpt=simage&amp;img_url=http%3A%2F%2Fclaudelafleur.qc.ca%2Fimages%2Fiss-crew35_2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3"/>
          <p:cNvSpPr txBox="1">
            <a:spLocks noChangeArrowheads="1"/>
          </p:cNvSpPr>
          <p:nvPr/>
        </p:nvSpPr>
        <p:spPr bwMode="auto">
          <a:xfrm>
            <a:off x="255588" y="119063"/>
            <a:ext cx="7742237" cy="788987"/>
          </a:xfrm>
          <a:prstGeom prst="rect">
            <a:avLst/>
          </a:prstGeom>
          <a:noFill/>
          <a:ln>
            <a:noFill/>
          </a:ln>
          <a:effectLst>
            <a:outerShdw dist="45791" dir="2021404" algn="ctr" rotWithShape="0">
              <a:srgbClr val="0000D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Экипаж СА ТПК «Союз ТМА-15М»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635306" y="4292602"/>
            <a:ext cx="2544762" cy="1110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 err="1" smtClean="0">
                <a:solidFill>
                  <a:srgbClr val="FFFFFF"/>
                </a:solidFill>
                <a:latin typeface="Arial" charset="0"/>
                <a:cs typeface="Arial" charset="0"/>
              </a:rPr>
              <a:t>Шкаплеров</a:t>
            </a:r>
            <a:r>
              <a:rPr lang="ru-RU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Антон</a:t>
            </a:r>
            <a:endParaRPr lang="ru-RU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FFFFFF"/>
                </a:solidFill>
                <a:latin typeface="Arial" charset="0"/>
                <a:cs typeface="Arial" charset="0"/>
              </a:rPr>
              <a:t>(</a:t>
            </a:r>
            <a:r>
              <a:rPr lang="ru-RU" b="1" dirty="0" err="1" smtClean="0">
                <a:solidFill>
                  <a:srgbClr val="FFFFFF"/>
                </a:solidFill>
                <a:latin typeface="Arial" charset="0"/>
                <a:cs typeface="Arial" charset="0"/>
              </a:rPr>
              <a:t>Роскосмос</a:t>
            </a:r>
            <a:r>
              <a:rPr lang="ru-RU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)</a:t>
            </a:r>
            <a:endParaRPr lang="ru-RU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08218" y="4253739"/>
            <a:ext cx="2544763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540000" sx="22000" sy="22000" algn="ctr" rotWithShape="0">
              <a:schemeClr val="bg1">
                <a:alpha val="94000"/>
              </a:schemeClr>
            </a:outerShdw>
          </a:effec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5216525" y="4253739"/>
            <a:ext cx="2543175" cy="1110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 err="1" smtClean="0">
                <a:solidFill>
                  <a:srgbClr val="FFFFFF"/>
                </a:solidFill>
                <a:latin typeface="Arial" charset="0"/>
                <a:cs typeface="Arial" charset="0"/>
              </a:rPr>
              <a:t>Кристофоретти</a:t>
            </a:r>
            <a:endParaRPr lang="ru-RU" b="1" dirty="0" smtClean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 err="1" smtClean="0">
                <a:solidFill>
                  <a:srgbClr val="FFFFFF"/>
                </a:solidFill>
                <a:latin typeface="Arial" charset="0"/>
                <a:cs typeface="Arial" charset="0"/>
              </a:rPr>
              <a:t>Саманта</a:t>
            </a:r>
            <a:endParaRPr lang="ru-RU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FFFFFF"/>
                </a:solidFill>
                <a:latin typeface="Arial" charset="0"/>
                <a:cs typeface="Arial" charset="0"/>
              </a:rPr>
              <a:t>(ЕКА)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376057" y="4253739"/>
            <a:ext cx="2209084" cy="1110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EDFE0E">
                <a:alpha val="40000"/>
              </a:srgbClr>
            </a:outerShdw>
          </a:effec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Вёрст</a:t>
            </a:r>
            <a:endParaRPr lang="ru-RU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Терри</a:t>
            </a:r>
            <a:endParaRPr lang="ru-RU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FFFFFF"/>
                </a:solidFill>
                <a:latin typeface="Arial" charset="0"/>
                <a:cs typeface="Arial" charset="0"/>
              </a:rPr>
              <a:t>(НАСА</a:t>
            </a:r>
            <a:r>
              <a:rPr lang="en-US" b="1" dirty="0">
                <a:solidFill>
                  <a:srgbClr val="FFFFFF"/>
                </a:solidFill>
                <a:latin typeface="Arial" charset="0"/>
                <a:cs typeface="Arial" charset="0"/>
              </a:rPr>
              <a:t>)</a:t>
            </a:r>
            <a:endParaRPr lang="ru-RU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1927" name="Rectangle 2">
            <a:hlinkClick r:id="rId4"/>
          </p:cNvPr>
          <p:cNvSpPr>
            <a:spLocks noChangeArrowheads="1"/>
          </p:cNvSpPr>
          <p:nvPr/>
        </p:nvSpPr>
        <p:spPr bwMode="auto">
          <a:xfrm>
            <a:off x="0" y="-184150"/>
            <a:ext cx="9144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917078" y="5517232"/>
            <a:ext cx="424847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540000" sx="22000" sy="22000" algn="ctr" rotWithShape="0">
              <a:srgbClr val="FFFFFF">
                <a:alpha val="94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rPr>
              <a:t>Позывной экипажа – «АСТРЕЙ»</a:t>
            </a: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/>
            </a:endParaRPr>
          </a:p>
        </p:txBody>
      </p:sp>
      <p:pic>
        <p:nvPicPr>
          <p:cNvPr id="1026" name="Picture 2" descr="C:\Users\mironenko@spasop.ru\Desktop\IMG_4004111.jp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67795" y="1177108"/>
            <a:ext cx="2034015" cy="3050342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ironenko@spasop.ru\Desktop\IMG_4049.jpg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2906" y="1177109"/>
            <a:ext cx="2033105" cy="3050341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ironenko@spasop.ru\Desktop\IMG_4081.jpg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27591" y="1177108"/>
            <a:ext cx="2033106" cy="3050342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6337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Группа 146"/>
          <p:cNvGrpSpPr>
            <a:grpSpLocks/>
          </p:cNvGrpSpPr>
          <p:nvPr/>
        </p:nvGrpSpPr>
        <p:grpSpPr bwMode="auto">
          <a:xfrm>
            <a:off x="5047131" y="1888064"/>
            <a:ext cx="215900" cy="215900"/>
            <a:chOff x="5629275" y="3632200"/>
            <a:chExt cx="215900" cy="215900"/>
          </a:xfrm>
        </p:grpSpPr>
        <p:sp>
          <p:nvSpPr>
            <p:cNvPr id="153" name="Oval 66"/>
            <p:cNvSpPr>
              <a:spLocks noChangeArrowheads="1"/>
            </p:cNvSpPr>
            <p:nvPr/>
          </p:nvSpPr>
          <p:spPr bwMode="auto">
            <a:xfrm>
              <a:off x="5629275" y="3632200"/>
              <a:ext cx="215900" cy="215900"/>
            </a:xfrm>
            <a:prstGeom prst="ellipse">
              <a:avLst/>
            </a:prstGeom>
            <a:solidFill>
              <a:srgbClr val="FFC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000">
                <a:solidFill>
                  <a:srgbClr val="000000"/>
                </a:solidFill>
              </a:endParaRPr>
            </a:p>
          </p:txBody>
        </p:sp>
        <p:grpSp>
          <p:nvGrpSpPr>
            <p:cNvPr id="154" name="Group 67"/>
            <p:cNvGrpSpPr>
              <a:grpSpLocks/>
            </p:cNvGrpSpPr>
            <p:nvPr/>
          </p:nvGrpSpPr>
          <p:grpSpPr bwMode="auto">
            <a:xfrm>
              <a:off x="5666581" y="3671094"/>
              <a:ext cx="144463" cy="144463"/>
              <a:chOff x="1180" y="2231"/>
              <a:chExt cx="91" cy="91"/>
            </a:xfrm>
          </p:grpSpPr>
          <p:sp>
            <p:nvSpPr>
              <p:cNvPr id="155" name="Line 68"/>
              <p:cNvSpPr>
                <a:spLocks noChangeShapeType="1"/>
              </p:cNvSpPr>
              <p:nvPr/>
            </p:nvSpPr>
            <p:spPr bwMode="auto">
              <a:xfrm>
                <a:off x="1225" y="2231"/>
                <a:ext cx="0" cy="91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6" name="Line 69"/>
              <p:cNvSpPr>
                <a:spLocks noChangeShapeType="1"/>
              </p:cNvSpPr>
              <p:nvPr/>
            </p:nvSpPr>
            <p:spPr bwMode="auto">
              <a:xfrm>
                <a:off x="1180" y="2274"/>
                <a:ext cx="91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83" name="Oval 70"/>
              <p:cNvSpPr>
                <a:spLocks noChangeArrowheads="1"/>
              </p:cNvSpPr>
              <p:nvPr/>
            </p:nvSpPr>
            <p:spPr bwMode="auto">
              <a:xfrm>
                <a:off x="1201" y="2251"/>
                <a:ext cx="46" cy="45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000">
                  <a:solidFill>
                    <a:srgbClr val="000000"/>
                  </a:solidFill>
                </a:endParaRPr>
              </a:p>
            </p:txBody>
          </p:sp>
        </p:grpSp>
      </p:grpSp>
      <p:graphicFrame>
        <p:nvGraphicFramePr>
          <p:cNvPr id="185" name="Group 4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974979"/>
              </p:ext>
            </p:extLst>
          </p:nvPr>
        </p:nvGraphicFramePr>
        <p:xfrm>
          <a:off x="5631462" y="5814561"/>
          <a:ext cx="3276508" cy="806527"/>
        </p:xfrm>
        <a:graphic>
          <a:graphicData uri="http://schemas.openxmlformats.org/drawingml/2006/table">
            <a:tbl>
              <a:tblPr/>
              <a:tblGrid>
                <a:gridCol w="801844"/>
                <a:gridCol w="1238419"/>
                <a:gridCol w="1236245"/>
              </a:tblGrid>
              <a:tr h="235454">
                <a:tc gridSpan="3">
                  <a:txBody>
                    <a:bodyPr/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ru-RU" sz="600" b="0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Условные обозначения</a:t>
                      </a:r>
                      <a:endParaRPr lang="ru-RU" sz="600" b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16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Район управляемого спуска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Радиус 27 км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4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Район баллистического спуска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Вдоль трассы спуска </a:t>
                      </a:r>
                      <a:r>
                        <a:rPr lang="en-US" sz="600" b="0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rial" charset="0"/>
                        </a:rPr>
                        <a:t>±</a:t>
                      </a:r>
                      <a:r>
                        <a:rPr lang="ru-RU" sz="600" b="0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175 км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Боковое отклонение </a:t>
                      </a:r>
                      <a:r>
                        <a:rPr lang="en-US" sz="600" b="0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rial" charset="0"/>
                        </a:rPr>
                        <a:t>±</a:t>
                      </a:r>
                      <a:r>
                        <a:rPr lang="ru-RU" sz="600" b="0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30 км</a:t>
                      </a: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97" name="Group 11"/>
          <p:cNvGrpSpPr>
            <a:grpSpLocks/>
          </p:cNvGrpSpPr>
          <p:nvPr/>
        </p:nvGrpSpPr>
        <p:grpSpPr bwMode="auto">
          <a:xfrm>
            <a:off x="5484490" y="2802257"/>
            <a:ext cx="2460097" cy="1388743"/>
            <a:chOff x="2517" y="3203"/>
            <a:chExt cx="1089" cy="907"/>
          </a:xfrm>
        </p:grpSpPr>
        <p:sp>
          <p:nvSpPr>
            <p:cNvPr id="199" name="Line 12"/>
            <p:cNvSpPr>
              <a:spLocks noChangeShapeType="1"/>
            </p:cNvSpPr>
            <p:nvPr/>
          </p:nvSpPr>
          <p:spPr bwMode="auto">
            <a:xfrm flipV="1">
              <a:off x="2517" y="3203"/>
              <a:ext cx="1089" cy="907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800">
                <a:solidFill>
                  <a:srgbClr val="000000"/>
                </a:solidFill>
              </a:endParaRPr>
            </a:p>
          </p:txBody>
        </p:sp>
        <p:sp useBgFill="1">
          <p:nvSpPr>
            <p:cNvPr id="200" name="Text Box 13"/>
            <p:cNvSpPr txBox="1">
              <a:spLocks noChangeArrowheads="1"/>
            </p:cNvSpPr>
            <p:nvPr/>
          </p:nvSpPr>
          <p:spPr bwMode="auto">
            <a:xfrm>
              <a:off x="2965" y="3606"/>
              <a:ext cx="140" cy="136"/>
            </a:xfrm>
            <a:prstGeom prst="rect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600" smtClean="0">
                  <a:solidFill>
                    <a:srgbClr val="000000"/>
                  </a:solidFill>
                </a:rPr>
                <a:t>460</a:t>
              </a:r>
            </a:p>
          </p:txBody>
        </p:sp>
      </p:grpSp>
      <p:sp>
        <p:nvSpPr>
          <p:cNvPr id="212" name="Line 15"/>
          <p:cNvSpPr>
            <a:spLocks noChangeShapeType="1"/>
          </p:cNvSpPr>
          <p:nvPr/>
        </p:nvSpPr>
        <p:spPr bwMode="auto">
          <a:xfrm flipH="1" flipV="1">
            <a:off x="5039063" y="2415233"/>
            <a:ext cx="287945" cy="1743782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800">
              <a:solidFill>
                <a:srgbClr val="000000"/>
              </a:solidFill>
            </a:endParaRPr>
          </a:p>
        </p:txBody>
      </p:sp>
      <p:sp useBgFill="1">
        <p:nvSpPr>
          <p:cNvPr id="213" name="Text Box 16"/>
          <p:cNvSpPr txBox="1">
            <a:spLocks noChangeArrowheads="1"/>
          </p:cNvSpPr>
          <p:nvPr/>
        </p:nvSpPr>
        <p:spPr bwMode="auto">
          <a:xfrm flipH="1">
            <a:off x="5032845" y="3149451"/>
            <a:ext cx="382587" cy="18415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600" dirty="0" smtClean="0">
                <a:solidFill>
                  <a:srgbClr val="000000"/>
                </a:solidFill>
              </a:rPr>
              <a:t>290</a:t>
            </a:r>
          </a:p>
        </p:txBody>
      </p:sp>
      <p:sp>
        <p:nvSpPr>
          <p:cNvPr id="214" name="Freeform 17"/>
          <p:cNvSpPr>
            <a:spLocks/>
          </p:cNvSpPr>
          <p:nvPr/>
        </p:nvSpPr>
        <p:spPr bwMode="auto">
          <a:xfrm>
            <a:off x="4347927" y="686612"/>
            <a:ext cx="615039" cy="1167588"/>
          </a:xfrm>
          <a:custGeom>
            <a:avLst/>
            <a:gdLst>
              <a:gd name="T0" fmla="*/ 2147483647 w 868"/>
              <a:gd name="T1" fmla="*/ 2147483647 h 1447"/>
              <a:gd name="T2" fmla="*/ 0 w 868"/>
              <a:gd name="T3" fmla="*/ 0 h 1447"/>
              <a:gd name="T4" fmla="*/ 0 60000 65536"/>
              <a:gd name="T5" fmla="*/ 0 60000 65536"/>
              <a:gd name="T6" fmla="*/ 0 w 868"/>
              <a:gd name="T7" fmla="*/ 0 h 1447"/>
              <a:gd name="T8" fmla="*/ 868 w 868"/>
              <a:gd name="T9" fmla="*/ 1447 h 144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68" h="1447">
                <a:moveTo>
                  <a:pt x="868" y="144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800">
              <a:solidFill>
                <a:srgbClr val="000000"/>
              </a:solidFill>
            </a:endParaRPr>
          </a:p>
        </p:txBody>
      </p:sp>
      <p:sp useBgFill="1">
        <p:nvSpPr>
          <p:cNvPr id="215" name="Text Box 18"/>
          <p:cNvSpPr txBox="1">
            <a:spLocks noChangeArrowheads="1"/>
          </p:cNvSpPr>
          <p:nvPr/>
        </p:nvSpPr>
        <p:spPr bwMode="auto">
          <a:xfrm flipH="1">
            <a:off x="4429274" y="1133069"/>
            <a:ext cx="314325" cy="18415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600" dirty="0" smtClean="0">
                <a:solidFill>
                  <a:srgbClr val="000000"/>
                </a:solidFill>
              </a:rPr>
              <a:t>400</a:t>
            </a:r>
          </a:p>
        </p:txBody>
      </p:sp>
      <p:sp>
        <p:nvSpPr>
          <p:cNvPr id="216" name="Line 53"/>
          <p:cNvSpPr>
            <a:spLocks noChangeShapeType="1"/>
          </p:cNvSpPr>
          <p:nvPr/>
        </p:nvSpPr>
        <p:spPr bwMode="auto">
          <a:xfrm flipH="1" flipV="1">
            <a:off x="7205830" y="1781711"/>
            <a:ext cx="738756" cy="853763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800">
              <a:solidFill>
                <a:srgbClr val="000000"/>
              </a:solidFill>
            </a:endParaRPr>
          </a:p>
        </p:txBody>
      </p:sp>
      <p:sp useBgFill="1">
        <p:nvSpPr>
          <p:cNvPr id="217" name="Text Box 54"/>
          <p:cNvSpPr txBox="1">
            <a:spLocks noChangeArrowheads="1"/>
          </p:cNvSpPr>
          <p:nvPr/>
        </p:nvSpPr>
        <p:spPr bwMode="auto">
          <a:xfrm flipH="1">
            <a:off x="7352920" y="2024442"/>
            <a:ext cx="314325" cy="18415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600" dirty="0" smtClean="0">
                <a:solidFill>
                  <a:srgbClr val="000000"/>
                </a:solidFill>
              </a:rPr>
              <a:t>200</a:t>
            </a:r>
          </a:p>
        </p:txBody>
      </p:sp>
      <p:sp>
        <p:nvSpPr>
          <p:cNvPr id="218" name="Line 55"/>
          <p:cNvSpPr>
            <a:spLocks noChangeShapeType="1"/>
          </p:cNvSpPr>
          <p:nvPr/>
        </p:nvSpPr>
        <p:spPr bwMode="auto">
          <a:xfrm flipH="1" flipV="1">
            <a:off x="5156667" y="620687"/>
            <a:ext cx="1897151" cy="1017554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800">
              <a:solidFill>
                <a:srgbClr val="000000"/>
              </a:solidFill>
            </a:endParaRPr>
          </a:p>
        </p:txBody>
      </p:sp>
      <p:sp useBgFill="1">
        <p:nvSpPr>
          <p:cNvPr id="219" name="Text Box 56"/>
          <p:cNvSpPr txBox="1">
            <a:spLocks noChangeArrowheads="1"/>
          </p:cNvSpPr>
          <p:nvPr/>
        </p:nvSpPr>
        <p:spPr bwMode="auto">
          <a:xfrm flipH="1">
            <a:off x="6284913" y="1854200"/>
            <a:ext cx="382587" cy="18415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600" smtClean="0">
                <a:solidFill>
                  <a:srgbClr val="000000"/>
                </a:solidFill>
              </a:rPr>
              <a:t>580</a:t>
            </a:r>
          </a:p>
        </p:txBody>
      </p:sp>
      <p:sp>
        <p:nvSpPr>
          <p:cNvPr id="220" name="Freeform 57"/>
          <p:cNvSpPr>
            <a:spLocks/>
          </p:cNvSpPr>
          <p:nvPr/>
        </p:nvSpPr>
        <p:spPr bwMode="auto">
          <a:xfrm rot="-190203" flipV="1">
            <a:off x="460903" y="1977624"/>
            <a:ext cx="4467121" cy="116562"/>
          </a:xfrm>
          <a:custGeom>
            <a:avLst/>
            <a:gdLst>
              <a:gd name="T0" fmla="*/ 0 w 3133"/>
              <a:gd name="T1" fmla="*/ 0 h 686"/>
              <a:gd name="T2" fmla="*/ 2147483647 w 3133"/>
              <a:gd name="T3" fmla="*/ 2147483647 h 686"/>
              <a:gd name="T4" fmla="*/ 0 60000 65536"/>
              <a:gd name="T5" fmla="*/ 0 60000 65536"/>
              <a:gd name="T6" fmla="*/ 0 w 3133"/>
              <a:gd name="T7" fmla="*/ 0 h 686"/>
              <a:gd name="T8" fmla="*/ 3133 w 3133"/>
              <a:gd name="T9" fmla="*/ 686 h 6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33" h="686">
                <a:moveTo>
                  <a:pt x="0" y="0"/>
                </a:moveTo>
                <a:lnTo>
                  <a:pt x="3133" y="686"/>
                </a:lnTo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800">
              <a:solidFill>
                <a:srgbClr val="000000"/>
              </a:solidFill>
            </a:endParaRPr>
          </a:p>
        </p:txBody>
      </p:sp>
      <p:sp>
        <p:nvSpPr>
          <p:cNvPr id="221" name="Text Box 58"/>
          <p:cNvSpPr txBox="1">
            <a:spLocks noChangeArrowheads="1"/>
          </p:cNvSpPr>
          <p:nvPr/>
        </p:nvSpPr>
        <p:spPr bwMode="auto">
          <a:xfrm>
            <a:off x="5126172" y="2402724"/>
            <a:ext cx="69025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solidFill>
                  <a:srgbClr val="333399"/>
                </a:solidFill>
              </a:rPr>
              <a:t>2 ПЭМ</a:t>
            </a:r>
          </a:p>
        </p:txBody>
      </p:sp>
      <p:sp>
        <p:nvSpPr>
          <p:cNvPr id="222" name="Text Box 59"/>
          <p:cNvSpPr txBox="1">
            <a:spLocks noChangeArrowheads="1"/>
          </p:cNvSpPr>
          <p:nvPr/>
        </p:nvSpPr>
        <p:spPr bwMode="auto">
          <a:xfrm rot="21385290">
            <a:off x="774647" y="2233028"/>
            <a:ext cx="2077813" cy="246221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solidFill>
                  <a:srgbClr val="000000"/>
                </a:solidFill>
              </a:rPr>
              <a:t>Виток № 2 </a:t>
            </a:r>
            <a:r>
              <a:rPr lang="ru-RU" sz="1000" b="1" dirty="0" err="1" smtClean="0">
                <a:solidFill>
                  <a:srgbClr val="000000"/>
                </a:solidFill>
              </a:rPr>
              <a:t>Тосп</a:t>
            </a:r>
            <a:r>
              <a:rPr lang="ru-RU" sz="1000" b="1" dirty="0" smtClean="0">
                <a:solidFill>
                  <a:srgbClr val="000000"/>
                </a:solidFill>
              </a:rPr>
              <a:t>. = </a:t>
            </a:r>
            <a:r>
              <a:rPr lang="en-US" sz="1000" b="1" dirty="0" smtClean="0">
                <a:solidFill>
                  <a:srgbClr val="000000"/>
                </a:solidFill>
              </a:rPr>
              <a:t>18</a:t>
            </a:r>
            <a:r>
              <a:rPr lang="ru-RU" sz="1000" b="1" dirty="0" smtClean="0">
                <a:solidFill>
                  <a:srgbClr val="000000"/>
                </a:solidFill>
              </a:rPr>
              <a:t> ч </a:t>
            </a:r>
            <a:r>
              <a:rPr lang="en-US" sz="1000" b="1" dirty="0" smtClean="0">
                <a:solidFill>
                  <a:srgbClr val="000000"/>
                </a:solidFill>
              </a:rPr>
              <a:t>02</a:t>
            </a:r>
            <a:r>
              <a:rPr lang="ru-RU" sz="1000" b="1" dirty="0" smtClean="0">
                <a:solidFill>
                  <a:srgbClr val="000000"/>
                </a:solidFill>
              </a:rPr>
              <a:t> мин</a:t>
            </a:r>
          </a:p>
        </p:txBody>
      </p:sp>
      <p:sp>
        <p:nvSpPr>
          <p:cNvPr id="223" name="Rectangle 79"/>
          <p:cNvSpPr>
            <a:spLocks noChangeArrowheads="1"/>
          </p:cNvSpPr>
          <p:nvPr/>
        </p:nvSpPr>
        <p:spPr bwMode="auto">
          <a:xfrm rot="-8559">
            <a:off x="5810639" y="6420197"/>
            <a:ext cx="614363" cy="125413"/>
          </a:xfrm>
          <a:prstGeom prst="rect">
            <a:avLst/>
          </a:prstGeom>
          <a:noFill/>
          <a:ln w="317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grpSp>
        <p:nvGrpSpPr>
          <p:cNvPr id="224" name="Группа 223"/>
          <p:cNvGrpSpPr/>
          <p:nvPr/>
        </p:nvGrpSpPr>
        <p:grpSpPr>
          <a:xfrm>
            <a:off x="6081570" y="6449674"/>
            <a:ext cx="71437" cy="63500"/>
            <a:chOff x="5995988" y="6272213"/>
            <a:chExt cx="71437" cy="63500"/>
          </a:xfrm>
        </p:grpSpPr>
        <p:sp>
          <p:nvSpPr>
            <p:cNvPr id="225" name="Line 80"/>
            <p:cNvSpPr>
              <a:spLocks noChangeShapeType="1"/>
            </p:cNvSpPr>
            <p:nvPr/>
          </p:nvSpPr>
          <p:spPr bwMode="auto">
            <a:xfrm rot="-8559">
              <a:off x="6032500" y="6272213"/>
              <a:ext cx="0" cy="63500"/>
            </a:xfrm>
            <a:prstGeom prst="line">
              <a:avLst/>
            </a:prstGeom>
            <a:noFill/>
            <a:ln w="9525">
              <a:solidFill>
                <a:srgbClr val="FF5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800">
                <a:solidFill>
                  <a:srgbClr val="000000"/>
                </a:solidFill>
              </a:endParaRPr>
            </a:p>
          </p:txBody>
        </p:sp>
        <p:sp>
          <p:nvSpPr>
            <p:cNvPr id="226" name="Line 81"/>
            <p:cNvSpPr>
              <a:spLocks noChangeShapeType="1"/>
            </p:cNvSpPr>
            <p:nvPr/>
          </p:nvSpPr>
          <p:spPr bwMode="auto">
            <a:xfrm rot="-8559">
              <a:off x="5995988" y="6307138"/>
              <a:ext cx="71437" cy="0"/>
            </a:xfrm>
            <a:prstGeom prst="line">
              <a:avLst/>
            </a:prstGeom>
            <a:noFill/>
            <a:ln w="9525">
              <a:solidFill>
                <a:srgbClr val="FF5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800">
                <a:solidFill>
                  <a:srgbClr val="000000"/>
                </a:solidFill>
              </a:endParaRPr>
            </a:p>
          </p:txBody>
        </p:sp>
      </p:grpSp>
      <p:sp>
        <p:nvSpPr>
          <p:cNvPr id="227" name="Freeform 88"/>
          <p:cNvSpPr>
            <a:spLocks/>
          </p:cNvSpPr>
          <p:nvPr/>
        </p:nvSpPr>
        <p:spPr bwMode="auto">
          <a:xfrm rot="20806443">
            <a:off x="644739" y="502979"/>
            <a:ext cx="4186305" cy="2034290"/>
          </a:xfrm>
          <a:custGeom>
            <a:avLst/>
            <a:gdLst>
              <a:gd name="T0" fmla="*/ 0 w 3133"/>
              <a:gd name="T1" fmla="*/ 0 h 686"/>
              <a:gd name="T2" fmla="*/ 2147483647 w 3133"/>
              <a:gd name="T3" fmla="*/ 2147483647 h 686"/>
              <a:gd name="T4" fmla="*/ 0 60000 65536"/>
              <a:gd name="T5" fmla="*/ 0 60000 65536"/>
              <a:gd name="T6" fmla="*/ 0 w 3133"/>
              <a:gd name="T7" fmla="*/ 0 h 686"/>
              <a:gd name="T8" fmla="*/ 3133 w 3133"/>
              <a:gd name="T9" fmla="*/ 686 h 6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33" h="686">
                <a:moveTo>
                  <a:pt x="0" y="0"/>
                </a:moveTo>
                <a:lnTo>
                  <a:pt x="3133" y="686"/>
                </a:lnTo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800">
              <a:solidFill>
                <a:srgbClr val="000000"/>
              </a:solidFill>
            </a:endParaRPr>
          </a:p>
        </p:txBody>
      </p:sp>
      <p:sp>
        <p:nvSpPr>
          <p:cNvPr id="228" name="Rectangle 89"/>
          <p:cNvSpPr>
            <a:spLocks noChangeArrowheads="1"/>
          </p:cNvSpPr>
          <p:nvPr/>
        </p:nvSpPr>
        <p:spPr bwMode="auto">
          <a:xfrm rot="21332430">
            <a:off x="801508" y="1998816"/>
            <a:ext cx="2036491" cy="228705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grpSp>
        <p:nvGrpSpPr>
          <p:cNvPr id="229" name="Group 90"/>
          <p:cNvGrpSpPr>
            <a:grpSpLocks/>
          </p:cNvGrpSpPr>
          <p:nvPr/>
        </p:nvGrpSpPr>
        <p:grpSpPr bwMode="auto">
          <a:xfrm rot="21303692">
            <a:off x="1769338" y="2040389"/>
            <a:ext cx="130164" cy="136858"/>
            <a:chOff x="2971" y="2205"/>
            <a:chExt cx="182" cy="91"/>
          </a:xfrm>
        </p:grpSpPr>
        <p:sp>
          <p:nvSpPr>
            <p:cNvPr id="230" name="Line 91"/>
            <p:cNvSpPr>
              <a:spLocks noChangeShapeType="1"/>
            </p:cNvSpPr>
            <p:nvPr/>
          </p:nvSpPr>
          <p:spPr bwMode="auto">
            <a:xfrm>
              <a:off x="3061" y="2205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800">
                <a:solidFill>
                  <a:srgbClr val="000000"/>
                </a:solidFill>
              </a:endParaRPr>
            </a:p>
          </p:txBody>
        </p:sp>
        <p:sp>
          <p:nvSpPr>
            <p:cNvPr id="231" name="Line 92"/>
            <p:cNvSpPr>
              <a:spLocks noChangeShapeType="1"/>
            </p:cNvSpPr>
            <p:nvPr/>
          </p:nvSpPr>
          <p:spPr bwMode="auto">
            <a:xfrm>
              <a:off x="2971" y="2251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800">
                <a:solidFill>
                  <a:srgbClr val="000000"/>
                </a:solidFill>
              </a:endParaRPr>
            </a:p>
          </p:txBody>
        </p:sp>
      </p:grpSp>
      <p:sp>
        <p:nvSpPr>
          <p:cNvPr id="232" name="Text Box 93"/>
          <p:cNvSpPr txBox="1">
            <a:spLocks noChangeArrowheads="1"/>
          </p:cNvSpPr>
          <p:nvPr/>
        </p:nvSpPr>
        <p:spPr bwMode="auto">
          <a:xfrm rot="19886742">
            <a:off x="3068883" y="5674739"/>
            <a:ext cx="214834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solidFill>
                  <a:srgbClr val="000000"/>
                </a:solidFill>
              </a:rPr>
              <a:t>Виток № 1 </a:t>
            </a:r>
            <a:r>
              <a:rPr lang="ru-RU" sz="1000" b="1" dirty="0" err="1" smtClean="0">
                <a:solidFill>
                  <a:srgbClr val="000000"/>
                </a:solidFill>
              </a:rPr>
              <a:t>Тосп</a:t>
            </a:r>
            <a:r>
              <a:rPr lang="ru-RU" sz="1000" b="1" dirty="0" smtClean="0">
                <a:solidFill>
                  <a:srgbClr val="000000"/>
                </a:solidFill>
              </a:rPr>
              <a:t>. =  </a:t>
            </a:r>
            <a:r>
              <a:rPr lang="en-US" sz="1000" b="1" dirty="0" smtClean="0">
                <a:solidFill>
                  <a:srgbClr val="000000"/>
                </a:solidFill>
              </a:rPr>
              <a:t>16</a:t>
            </a:r>
            <a:r>
              <a:rPr lang="ru-RU" sz="1000" b="1" dirty="0" smtClean="0">
                <a:solidFill>
                  <a:srgbClr val="000000"/>
                </a:solidFill>
              </a:rPr>
              <a:t> ч  </a:t>
            </a:r>
            <a:r>
              <a:rPr lang="en-US" sz="1000" b="1" dirty="0" smtClean="0">
                <a:solidFill>
                  <a:srgbClr val="000000"/>
                </a:solidFill>
              </a:rPr>
              <a:t>25</a:t>
            </a:r>
            <a:r>
              <a:rPr lang="ru-RU" sz="1000" b="1" dirty="0" smtClean="0">
                <a:solidFill>
                  <a:srgbClr val="000000"/>
                </a:solidFill>
              </a:rPr>
              <a:t> мин</a:t>
            </a:r>
          </a:p>
        </p:txBody>
      </p:sp>
      <p:sp>
        <p:nvSpPr>
          <p:cNvPr id="233" name="Text Box 129"/>
          <p:cNvSpPr txBox="1">
            <a:spLocks noChangeArrowheads="1"/>
          </p:cNvSpPr>
          <p:nvPr/>
        </p:nvSpPr>
        <p:spPr bwMode="auto">
          <a:xfrm rot="686160">
            <a:off x="928462" y="984216"/>
            <a:ext cx="207781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solidFill>
                  <a:srgbClr val="000000"/>
                </a:solidFill>
              </a:rPr>
              <a:t>Виток № 3 </a:t>
            </a:r>
            <a:r>
              <a:rPr lang="ru-RU" sz="1000" b="1" dirty="0" err="1" smtClean="0">
                <a:solidFill>
                  <a:srgbClr val="000000"/>
                </a:solidFill>
              </a:rPr>
              <a:t>Тосп</a:t>
            </a:r>
            <a:r>
              <a:rPr lang="ru-RU" sz="1000" b="1" dirty="0" smtClean="0">
                <a:solidFill>
                  <a:srgbClr val="000000"/>
                </a:solidFill>
              </a:rPr>
              <a:t>. = </a:t>
            </a:r>
            <a:r>
              <a:rPr lang="en-US" sz="1000" b="1" dirty="0" smtClean="0">
                <a:solidFill>
                  <a:srgbClr val="000000"/>
                </a:solidFill>
              </a:rPr>
              <a:t>19</a:t>
            </a:r>
            <a:r>
              <a:rPr lang="ru-RU" sz="1000" b="1" dirty="0" smtClean="0">
                <a:solidFill>
                  <a:srgbClr val="000000"/>
                </a:solidFill>
              </a:rPr>
              <a:t> ч </a:t>
            </a:r>
            <a:r>
              <a:rPr lang="en-US" sz="1000" b="1" dirty="0" smtClean="0">
                <a:solidFill>
                  <a:srgbClr val="000000"/>
                </a:solidFill>
              </a:rPr>
              <a:t>36</a:t>
            </a:r>
            <a:r>
              <a:rPr lang="ru-RU" sz="1000" b="1" dirty="0" smtClean="0">
                <a:solidFill>
                  <a:srgbClr val="000000"/>
                </a:solidFill>
              </a:rPr>
              <a:t> мин</a:t>
            </a:r>
          </a:p>
        </p:txBody>
      </p:sp>
      <p:sp>
        <p:nvSpPr>
          <p:cNvPr id="234" name="Rectangle 160"/>
          <p:cNvSpPr>
            <a:spLocks noChangeArrowheads="1"/>
          </p:cNvSpPr>
          <p:nvPr/>
        </p:nvSpPr>
        <p:spPr bwMode="auto">
          <a:xfrm rot="715829">
            <a:off x="878929" y="1221081"/>
            <a:ext cx="2076450" cy="222250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grpSp>
        <p:nvGrpSpPr>
          <p:cNvPr id="235" name="Group 11"/>
          <p:cNvGrpSpPr>
            <a:grpSpLocks/>
          </p:cNvGrpSpPr>
          <p:nvPr/>
        </p:nvGrpSpPr>
        <p:grpSpPr bwMode="auto">
          <a:xfrm>
            <a:off x="3115037" y="4294186"/>
            <a:ext cx="2186097" cy="1258784"/>
            <a:chOff x="2515" y="3085"/>
            <a:chExt cx="766" cy="993"/>
          </a:xfrm>
        </p:grpSpPr>
        <p:sp>
          <p:nvSpPr>
            <p:cNvPr id="236" name="Line 12"/>
            <p:cNvSpPr>
              <a:spLocks noChangeShapeType="1"/>
            </p:cNvSpPr>
            <p:nvPr/>
          </p:nvSpPr>
          <p:spPr bwMode="auto">
            <a:xfrm flipV="1">
              <a:off x="2515" y="3085"/>
              <a:ext cx="766" cy="993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800">
                <a:solidFill>
                  <a:srgbClr val="000000"/>
                </a:solidFill>
              </a:endParaRPr>
            </a:p>
          </p:txBody>
        </p:sp>
        <p:sp useBgFill="1">
          <p:nvSpPr>
            <p:cNvPr id="237" name="Text Box 13"/>
            <p:cNvSpPr txBox="1">
              <a:spLocks noChangeArrowheads="1"/>
            </p:cNvSpPr>
            <p:nvPr/>
          </p:nvSpPr>
          <p:spPr bwMode="auto">
            <a:xfrm>
              <a:off x="2831" y="3499"/>
              <a:ext cx="116" cy="149"/>
            </a:xfrm>
            <a:prstGeom prst="rect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600" smtClean="0">
                  <a:solidFill>
                    <a:srgbClr val="000000"/>
                  </a:solidFill>
                </a:rPr>
                <a:t>413</a:t>
              </a:r>
            </a:p>
          </p:txBody>
        </p:sp>
      </p:grpSp>
      <p:sp useBgFill="1">
        <p:nvSpPr>
          <p:cNvPr id="238" name="Text Box 16"/>
          <p:cNvSpPr txBox="1">
            <a:spLocks noChangeArrowheads="1"/>
          </p:cNvSpPr>
          <p:nvPr/>
        </p:nvSpPr>
        <p:spPr bwMode="auto">
          <a:xfrm>
            <a:off x="4716597" y="2083411"/>
            <a:ext cx="409575" cy="18415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600" dirty="0" smtClean="0">
                <a:solidFill>
                  <a:srgbClr val="000000"/>
                </a:solidFill>
              </a:rPr>
              <a:t>80</a:t>
            </a:r>
          </a:p>
        </p:txBody>
      </p:sp>
      <p:sp>
        <p:nvSpPr>
          <p:cNvPr id="239" name="Freeform 153"/>
          <p:cNvSpPr>
            <a:spLocks/>
          </p:cNvSpPr>
          <p:nvPr/>
        </p:nvSpPr>
        <p:spPr bwMode="auto">
          <a:xfrm rot="999352" flipV="1">
            <a:off x="5398736" y="4310300"/>
            <a:ext cx="767039" cy="68264"/>
          </a:xfrm>
          <a:custGeom>
            <a:avLst/>
            <a:gdLst>
              <a:gd name="T0" fmla="*/ 0 w 710"/>
              <a:gd name="T1" fmla="*/ 0 h 132"/>
              <a:gd name="T2" fmla="*/ 2147483647 w 710"/>
              <a:gd name="T3" fmla="*/ 2147483647 h 132"/>
              <a:gd name="T4" fmla="*/ 0 60000 65536"/>
              <a:gd name="T5" fmla="*/ 0 60000 65536"/>
              <a:gd name="T6" fmla="*/ 0 w 710"/>
              <a:gd name="T7" fmla="*/ 0 h 132"/>
              <a:gd name="T8" fmla="*/ 710 w 710"/>
              <a:gd name="T9" fmla="*/ 132 h 1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10" h="132">
                <a:moveTo>
                  <a:pt x="0" y="0"/>
                </a:moveTo>
                <a:lnTo>
                  <a:pt x="710" y="132"/>
                </a:lnTo>
              </a:path>
            </a:pathLst>
          </a:cu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800">
              <a:solidFill>
                <a:srgbClr val="000000"/>
              </a:solidFill>
            </a:endParaRPr>
          </a:p>
        </p:txBody>
      </p:sp>
      <p:grpSp>
        <p:nvGrpSpPr>
          <p:cNvPr id="240" name="Group 119"/>
          <p:cNvGrpSpPr>
            <a:grpSpLocks/>
          </p:cNvGrpSpPr>
          <p:nvPr/>
        </p:nvGrpSpPr>
        <p:grpSpPr bwMode="auto">
          <a:xfrm rot="19866437">
            <a:off x="3835304" y="5558889"/>
            <a:ext cx="205809" cy="198712"/>
            <a:chOff x="2500" y="1651"/>
            <a:chExt cx="182" cy="91"/>
          </a:xfrm>
        </p:grpSpPr>
        <p:sp>
          <p:nvSpPr>
            <p:cNvPr id="241" name="Line 120"/>
            <p:cNvSpPr>
              <a:spLocks noChangeShapeType="1"/>
            </p:cNvSpPr>
            <p:nvPr/>
          </p:nvSpPr>
          <p:spPr bwMode="auto">
            <a:xfrm>
              <a:off x="2590" y="1650"/>
              <a:ext cx="0" cy="9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42" name="Line 121"/>
            <p:cNvSpPr>
              <a:spLocks noChangeShapeType="1"/>
            </p:cNvSpPr>
            <p:nvPr/>
          </p:nvSpPr>
          <p:spPr bwMode="auto">
            <a:xfrm>
              <a:off x="2502" y="1697"/>
              <a:ext cx="18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</p:grpSp>
      <p:grpSp>
        <p:nvGrpSpPr>
          <p:cNvPr id="243" name="Группа 151"/>
          <p:cNvGrpSpPr>
            <a:grpSpLocks/>
          </p:cNvGrpSpPr>
          <p:nvPr/>
        </p:nvGrpSpPr>
        <p:grpSpPr bwMode="auto">
          <a:xfrm>
            <a:off x="6158704" y="4331780"/>
            <a:ext cx="215900" cy="215900"/>
            <a:chOff x="5629275" y="3632200"/>
            <a:chExt cx="215900" cy="215900"/>
          </a:xfrm>
        </p:grpSpPr>
        <p:sp>
          <p:nvSpPr>
            <p:cNvPr id="244" name="Oval 66"/>
            <p:cNvSpPr>
              <a:spLocks noChangeArrowheads="1"/>
            </p:cNvSpPr>
            <p:nvPr/>
          </p:nvSpPr>
          <p:spPr bwMode="auto">
            <a:xfrm>
              <a:off x="5629275" y="3632200"/>
              <a:ext cx="215900" cy="215900"/>
            </a:xfrm>
            <a:prstGeom prst="ellipse">
              <a:avLst/>
            </a:prstGeom>
            <a:solidFill>
              <a:srgbClr val="FFFF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000">
                <a:solidFill>
                  <a:srgbClr val="000000"/>
                </a:solidFill>
              </a:endParaRPr>
            </a:p>
          </p:txBody>
        </p:sp>
        <p:grpSp>
          <p:nvGrpSpPr>
            <p:cNvPr id="245" name="Group 67"/>
            <p:cNvGrpSpPr>
              <a:grpSpLocks/>
            </p:cNvGrpSpPr>
            <p:nvPr/>
          </p:nvGrpSpPr>
          <p:grpSpPr bwMode="auto">
            <a:xfrm>
              <a:off x="5666581" y="3671094"/>
              <a:ext cx="144463" cy="144463"/>
              <a:chOff x="1180" y="2231"/>
              <a:chExt cx="91" cy="91"/>
            </a:xfrm>
          </p:grpSpPr>
          <p:sp>
            <p:nvSpPr>
              <p:cNvPr id="246" name="Line 68"/>
              <p:cNvSpPr>
                <a:spLocks noChangeShapeType="1"/>
              </p:cNvSpPr>
              <p:nvPr/>
            </p:nvSpPr>
            <p:spPr bwMode="auto">
              <a:xfrm>
                <a:off x="1225" y="2231"/>
                <a:ext cx="0" cy="91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47" name="Line 69"/>
              <p:cNvSpPr>
                <a:spLocks noChangeShapeType="1"/>
              </p:cNvSpPr>
              <p:nvPr/>
            </p:nvSpPr>
            <p:spPr bwMode="auto">
              <a:xfrm>
                <a:off x="1180" y="2274"/>
                <a:ext cx="91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48" name="Oval 70"/>
              <p:cNvSpPr>
                <a:spLocks noChangeArrowheads="1"/>
              </p:cNvSpPr>
              <p:nvPr/>
            </p:nvSpPr>
            <p:spPr bwMode="auto">
              <a:xfrm>
                <a:off x="1201" y="2251"/>
                <a:ext cx="46" cy="45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00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249" name="Группа 160"/>
          <p:cNvGrpSpPr>
            <a:grpSpLocks/>
          </p:cNvGrpSpPr>
          <p:nvPr/>
        </p:nvGrpSpPr>
        <p:grpSpPr bwMode="auto">
          <a:xfrm>
            <a:off x="6015035" y="6093296"/>
            <a:ext cx="215900" cy="215900"/>
            <a:chOff x="5629275" y="3632200"/>
            <a:chExt cx="215900" cy="215900"/>
          </a:xfrm>
        </p:grpSpPr>
        <p:sp>
          <p:nvSpPr>
            <p:cNvPr id="250" name="Oval 66"/>
            <p:cNvSpPr>
              <a:spLocks noChangeArrowheads="1"/>
            </p:cNvSpPr>
            <p:nvPr/>
          </p:nvSpPr>
          <p:spPr bwMode="auto">
            <a:xfrm>
              <a:off x="5629275" y="3632200"/>
              <a:ext cx="215900" cy="215900"/>
            </a:xfrm>
            <a:prstGeom prst="ellipse">
              <a:avLst/>
            </a:prstGeom>
            <a:solidFill>
              <a:srgbClr val="FFFF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000">
                <a:solidFill>
                  <a:srgbClr val="000000"/>
                </a:solidFill>
              </a:endParaRPr>
            </a:p>
          </p:txBody>
        </p:sp>
        <p:grpSp>
          <p:nvGrpSpPr>
            <p:cNvPr id="251" name="Group 67"/>
            <p:cNvGrpSpPr>
              <a:grpSpLocks/>
            </p:cNvGrpSpPr>
            <p:nvPr/>
          </p:nvGrpSpPr>
          <p:grpSpPr bwMode="auto">
            <a:xfrm>
              <a:off x="5666581" y="3671094"/>
              <a:ext cx="144463" cy="144463"/>
              <a:chOff x="1180" y="2231"/>
              <a:chExt cx="91" cy="91"/>
            </a:xfrm>
          </p:grpSpPr>
          <p:sp>
            <p:nvSpPr>
              <p:cNvPr id="252" name="Line 68"/>
              <p:cNvSpPr>
                <a:spLocks noChangeShapeType="1"/>
              </p:cNvSpPr>
              <p:nvPr/>
            </p:nvSpPr>
            <p:spPr bwMode="auto">
              <a:xfrm>
                <a:off x="1225" y="2231"/>
                <a:ext cx="0" cy="91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53" name="Line 69"/>
              <p:cNvSpPr>
                <a:spLocks noChangeShapeType="1"/>
              </p:cNvSpPr>
              <p:nvPr/>
            </p:nvSpPr>
            <p:spPr bwMode="auto">
              <a:xfrm>
                <a:off x="1180" y="2274"/>
                <a:ext cx="91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54" name="Oval 70"/>
              <p:cNvSpPr>
                <a:spLocks noChangeArrowheads="1"/>
              </p:cNvSpPr>
              <p:nvPr/>
            </p:nvSpPr>
            <p:spPr bwMode="auto">
              <a:xfrm>
                <a:off x="1201" y="2251"/>
                <a:ext cx="46" cy="45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00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255" name="Group 63"/>
          <p:cNvGrpSpPr>
            <a:grpSpLocks/>
          </p:cNvGrpSpPr>
          <p:nvPr/>
        </p:nvGrpSpPr>
        <p:grpSpPr bwMode="auto">
          <a:xfrm>
            <a:off x="5266862" y="2027113"/>
            <a:ext cx="153988" cy="266700"/>
            <a:chOff x="2925" y="2285"/>
            <a:chExt cx="138" cy="238"/>
          </a:xfrm>
        </p:grpSpPr>
        <p:sp>
          <p:nvSpPr>
            <p:cNvPr id="256" name="AutoShape 64"/>
            <p:cNvSpPr>
              <a:spLocks noChangeArrowheads="1"/>
            </p:cNvSpPr>
            <p:nvPr/>
          </p:nvSpPr>
          <p:spPr bwMode="auto">
            <a:xfrm rot="5400000">
              <a:off x="2938" y="2272"/>
              <a:ext cx="112" cy="138"/>
            </a:xfrm>
            <a:prstGeom prst="triangle">
              <a:avLst>
                <a:gd name="adj" fmla="val 5238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700">
                <a:solidFill>
                  <a:srgbClr val="FF3300"/>
                </a:solidFill>
              </a:endParaRPr>
            </a:p>
          </p:txBody>
        </p:sp>
        <p:sp>
          <p:nvSpPr>
            <p:cNvPr id="257" name="Line 65"/>
            <p:cNvSpPr>
              <a:spLocks noChangeShapeType="1"/>
            </p:cNvSpPr>
            <p:nvPr/>
          </p:nvSpPr>
          <p:spPr bwMode="auto">
            <a:xfrm>
              <a:off x="2925" y="2387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800">
                <a:solidFill>
                  <a:srgbClr val="000000"/>
                </a:solidFill>
              </a:endParaRPr>
            </a:p>
          </p:txBody>
        </p:sp>
      </p:grpSp>
      <p:grpSp>
        <p:nvGrpSpPr>
          <p:cNvPr id="258" name="Группа 181"/>
          <p:cNvGrpSpPr>
            <a:grpSpLocks/>
          </p:cNvGrpSpPr>
          <p:nvPr/>
        </p:nvGrpSpPr>
        <p:grpSpPr bwMode="auto">
          <a:xfrm>
            <a:off x="4896692" y="2153296"/>
            <a:ext cx="169959" cy="261937"/>
            <a:chOff x="4358367" y="3456573"/>
            <a:chExt cx="261249" cy="402130"/>
          </a:xfrm>
        </p:grpSpPr>
        <p:sp>
          <p:nvSpPr>
            <p:cNvPr id="259" name="Oval 10"/>
            <p:cNvSpPr>
              <a:spLocks noChangeArrowheads="1"/>
            </p:cNvSpPr>
            <p:nvPr/>
          </p:nvSpPr>
          <p:spPr bwMode="auto">
            <a:xfrm flipH="1" flipV="1">
              <a:off x="4408479" y="3557587"/>
              <a:ext cx="211137" cy="204787"/>
            </a:xfrm>
            <a:prstGeom prst="ellipse">
              <a:avLst/>
            </a:prstGeom>
            <a:solidFill>
              <a:srgbClr val="CC7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000">
                <a:solidFill>
                  <a:srgbClr val="0000FF"/>
                </a:solidFill>
              </a:endParaRPr>
            </a:p>
          </p:txBody>
        </p:sp>
        <p:sp>
          <p:nvSpPr>
            <p:cNvPr id="260" name="Text Box 11"/>
            <p:cNvSpPr txBox="1">
              <a:spLocks noChangeArrowheads="1"/>
            </p:cNvSpPr>
            <p:nvPr/>
          </p:nvSpPr>
          <p:spPr bwMode="auto">
            <a:xfrm>
              <a:off x="4358367" y="3456573"/>
              <a:ext cx="165933" cy="402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100" b="1" dirty="0" smtClean="0">
                  <a:solidFill>
                    <a:srgbClr val="FFFFFF"/>
                  </a:solidFill>
                </a:rPr>
                <a:t>Т</a:t>
              </a:r>
            </a:p>
          </p:txBody>
        </p:sp>
      </p:grpSp>
      <p:grpSp>
        <p:nvGrpSpPr>
          <p:cNvPr id="261" name="Группа 184"/>
          <p:cNvGrpSpPr>
            <a:grpSpLocks/>
          </p:cNvGrpSpPr>
          <p:nvPr/>
        </p:nvGrpSpPr>
        <p:grpSpPr bwMode="auto">
          <a:xfrm>
            <a:off x="4997972" y="1942461"/>
            <a:ext cx="215900" cy="215900"/>
            <a:chOff x="5629275" y="3632200"/>
            <a:chExt cx="215900" cy="215900"/>
          </a:xfrm>
        </p:grpSpPr>
        <p:sp>
          <p:nvSpPr>
            <p:cNvPr id="262" name="Oval 66"/>
            <p:cNvSpPr>
              <a:spLocks noChangeArrowheads="1"/>
            </p:cNvSpPr>
            <p:nvPr/>
          </p:nvSpPr>
          <p:spPr bwMode="auto">
            <a:xfrm>
              <a:off x="5629275" y="3632200"/>
              <a:ext cx="215900" cy="215900"/>
            </a:xfrm>
            <a:prstGeom prst="ellipse">
              <a:avLst/>
            </a:prstGeom>
            <a:solidFill>
              <a:srgbClr val="FFFF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000">
                <a:solidFill>
                  <a:srgbClr val="000000"/>
                </a:solidFill>
              </a:endParaRPr>
            </a:p>
          </p:txBody>
        </p:sp>
        <p:grpSp>
          <p:nvGrpSpPr>
            <p:cNvPr id="263" name="Group 67"/>
            <p:cNvGrpSpPr>
              <a:grpSpLocks/>
            </p:cNvGrpSpPr>
            <p:nvPr/>
          </p:nvGrpSpPr>
          <p:grpSpPr bwMode="auto">
            <a:xfrm>
              <a:off x="5666581" y="3671094"/>
              <a:ext cx="144463" cy="144463"/>
              <a:chOff x="1180" y="2231"/>
              <a:chExt cx="91" cy="91"/>
            </a:xfrm>
          </p:grpSpPr>
          <p:sp>
            <p:nvSpPr>
              <p:cNvPr id="264" name="Line 68"/>
              <p:cNvSpPr>
                <a:spLocks noChangeShapeType="1"/>
              </p:cNvSpPr>
              <p:nvPr/>
            </p:nvSpPr>
            <p:spPr bwMode="auto">
              <a:xfrm>
                <a:off x="1225" y="2231"/>
                <a:ext cx="0" cy="91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5" name="Line 69"/>
              <p:cNvSpPr>
                <a:spLocks noChangeShapeType="1"/>
              </p:cNvSpPr>
              <p:nvPr/>
            </p:nvSpPr>
            <p:spPr bwMode="auto">
              <a:xfrm>
                <a:off x="1180" y="2274"/>
                <a:ext cx="91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6" name="Oval 70"/>
              <p:cNvSpPr>
                <a:spLocks noChangeArrowheads="1"/>
              </p:cNvSpPr>
              <p:nvPr/>
            </p:nvSpPr>
            <p:spPr bwMode="auto">
              <a:xfrm>
                <a:off x="1201" y="2251"/>
                <a:ext cx="46" cy="45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000">
                  <a:solidFill>
                    <a:srgbClr val="000000"/>
                  </a:solidFill>
                </a:endParaRPr>
              </a:p>
            </p:txBody>
          </p:sp>
        </p:grpSp>
      </p:grpSp>
      <p:sp useBgFill="1">
        <p:nvSpPr>
          <p:cNvPr id="267" name="Text Box 14"/>
          <p:cNvSpPr txBox="1">
            <a:spLocks noChangeArrowheads="1"/>
          </p:cNvSpPr>
          <p:nvPr/>
        </p:nvSpPr>
        <p:spPr bwMode="auto">
          <a:xfrm rot="205869">
            <a:off x="5587770" y="4239447"/>
            <a:ext cx="311605" cy="184666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600" dirty="0" smtClean="0">
                <a:solidFill>
                  <a:srgbClr val="000000"/>
                </a:solidFill>
              </a:rPr>
              <a:t>140</a:t>
            </a:r>
          </a:p>
        </p:txBody>
      </p:sp>
      <p:grpSp>
        <p:nvGrpSpPr>
          <p:cNvPr id="268" name="Group 390"/>
          <p:cNvGrpSpPr>
            <a:grpSpLocks/>
          </p:cNvGrpSpPr>
          <p:nvPr/>
        </p:nvGrpSpPr>
        <p:grpSpPr bwMode="auto">
          <a:xfrm>
            <a:off x="8038307" y="2353354"/>
            <a:ext cx="153988" cy="266700"/>
            <a:chOff x="2925" y="2285"/>
            <a:chExt cx="138" cy="238"/>
          </a:xfrm>
        </p:grpSpPr>
        <p:sp>
          <p:nvSpPr>
            <p:cNvPr id="269" name="AutoShape 391"/>
            <p:cNvSpPr>
              <a:spLocks noChangeArrowheads="1"/>
            </p:cNvSpPr>
            <p:nvPr/>
          </p:nvSpPr>
          <p:spPr bwMode="auto">
            <a:xfrm rot="5400000">
              <a:off x="2938" y="2272"/>
              <a:ext cx="112" cy="138"/>
            </a:xfrm>
            <a:prstGeom prst="triangle">
              <a:avLst>
                <a:gd name="adj" fmla="val 5238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800">
                <a:solidFill>
                  <a:srgbClr val="FF3300"/>
                </a:solidFill>
              </a:endParaRPr>
            </a:p>
          </p:txBody>
        </p:sp>
        <p:sp>
          <p:nvSpPr>
            <p:cNvPr id="270" name="Line 392"/>
            <p:cNvSpPr>
              <a:spLocks noChangeShapeType="1"/>
            </p:cNvSpPr>
            <p:nvPr/>
          </p:nvSpPr>
          <p:spPr bwMode="auto">
            <a:xfrm>
              <a:off x="2925" y="2387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80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71" name="Text Box 126"/>
          <p:cNvSpPr txBox="1">
            <a:spLocks noChangeArrowheads="1"/>
          </p:cNvSpPr>
          <p:nvPr/>
        </p:nvSpPr>
        <p:spPr bwMode="auto">
          <a:xfrm>
            <a:off x="4450674" y="4078288"/>
            <a:ext cx="8270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u="sng" dirty="0" err="1" smtClean="0">
                <a:solidFill>
                  <a:srgbClr val="000000"/>
                </a:solidFill>
              </a:rPr>
              <a:t>Жезказган</a:t>
            </a:r>
            <a:endParaRPr lang="ru-RU" sz="1000" b="1" u="sng" dirty="0" smtClean="0">
              <a:solidFill>
                <a:srgbClr val="000000"/>
              </a:solidFill>
            </a:endParaRPr>
          </a:p>
        </p:txBody>
      </p:sp>
      <p:sp>
        <p:nvSpPr>
          <p:cNvPr id="272" name="Text Box 62"/>
          <p:cNvSpPr txBox="1">
            <a:spLocks noChangeArrowheads="1"/>
          </p:cNvSpPr>
          <p:nvPr/>
        </p:nvSpPr>
        <p:spPr bwMode="auto">
          <a:xfrm>
            <a:off x="8140615" y="2526707"/>
            <a:ext cx="8286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u="sng" dirty="0" smtClean="0">
                <a:solidFill>
                  <a:srgbClr val="000000"/>
                </a:solidFill>
              </a:rPr>
              <a:t>Караганда</a:t>
            </a:r>
          </a:p>
        </p:txBody>
      </p:sp>
      <p:sp>
        <p:nvSpPr>
          <p:cNvPr id="273" name="Text Box 62"/>
          <p:cNvSpPr txBox="1">
            <a:spLocks noChangeArrowheads="1"/>
          </p:cNvSpPr>
          <p:nvPr/>
        </p:nvSpPr>
        <p:spPr bwMode="auto">
          <a:xfrm>
            <a:off x="7242102" y="1596196"/>
            <a:ext cx="6286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u="sng" dirty="0" smtClean="0">
                <a:solidFill>
                  <a:srgbClr val="000000"/>
                </a:solidFill>
              </a:rPr>
              <a:t>Астана</a:t>
            </a:r>
          </a:p>
        </p:txBody>
      </p:sp>
      <p:sp>
        <p:nvSpPr>
          <p:cNvPr id="274" name="Text Box 62"/>
          <p:cNvSpPr txBox="1">
            <a:spLocks noChangeArrowheads="1"/>
          </p:cNvSpPr>
          <p:nvPr/>
        </p:nvSpPr>
        <p:spPr bwMode="auto">
          <a:xfrm>
            <a:off x="5056421" y="2221592"/>
            <a:ext cx="7461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u="sng" dirty="0" smtClean="0">
                <a:solidFill>
                  <a:srgbClr val="000000"/>
                </a:solidFill>
              </a:rPr>
              <a:t>Аркалык</a:t>
            </a:r>
          </a:p>
        </p:txBody>
      </p:sp>
      <p:sp>
        <p:nvSpPr>
          <p:cNvPr id="275" name="Text Box 126"/>
          <p:cNvSpPr txBox="1">
            <a:spLocks noChangeArrowheads="1"/>
          </p:cNvSpPr>
          <p:nvPr/>
        </p:nvSpPr>
        <p:spPr bwMode="auto">
          <a:xfrm>
            <a:off x="2029184" y="5294009"/>
            <a:ext cx="97013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u="sng" dirty="0" smtClean="0">
                <a:solidFill>
                  <a:srgbClr val="000000"/>
                </a:solidFill>
              </a:rPr>
              <a:t>Юбилейный</a:t>
            </a:r>
          </a:p>
        </p:txBody>
      </p:sp>
      <p:sp>
        <p:nvSpPr>
          <p:cNvPr id="276" name="Line 86"/>
          <p:cNvSpPr>
            <a:spLocks noChangeShapeType="1"/>
          </p:cNvSpPr>
          <p:nvPr/>
        </p:nvSpPr>
        <p:spPr bwMode="auto">
          <a:xfrm rot="21385990">
            <a:off x="1966174" y="4645702"/>
            <a:ext cx="4256301" cy="1893094"/>
          </a:xfrm>
          <a:custGeom>
            <a:avLst/>
            <a:gdLst>
              <a:gd name="T0" fmla="*/ 0 w 3294"/>
              <a:gd name="T1" fmla="*/ 2147483647 h 1660"/>
              <a:gd name="T2" fmla="*/ 2147483647 w 3294"/>
              <a:gd name="T3" fmla="*/ 0 h 1660"/>
              <a:gd name="T4" fmla="*/ 0 60000 65536"/>
              <a:gd name="T5" fmla="*/ 0 60000 65536"/>
              <a:gd name="T6" fmla="*/ 0 w 3294"/>
              <a:gd name="T7" fmla="*/ 0 h 1660"/>
              <a:gd name="T8" fmla="*/ 3294 w 3294"/>
              <a:gd name="T9" fmla="*/ 1660 h 16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94" h="1660">
                <a:moveTo>
                  <a:pt x="0" y="1660"/>
                </a:moveTo>
                <a:lnTo>
                  <a:pt x="3294" y="0"/>
                </a:lnTo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800">
              <a:solidFill>
                <a:srgbClr val="000000"/>
              </a:solidFill>
            </a:endParaRPr>
          </a:p>
        </p:txBody>
      </p:sp>
      <p:sp>
        <p:nvSpPr>
          <p:cNvPr id="277" name="Rectangle 89"/>
          <p:cNvSpPr>
            <a:spLocks noChangeArrowheads="1"/>
          </p:cNvSpPr>
          <p:nvPr/>
        </p:nvSpPr>
        <p:spPr bwMode="auto">
          <a:xfrm rot="19922946">
            <a:off x="2967930" y="5535319"/>
            <a:ext cx="2036491" cy="228705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78" name="Text Box 60"/>
          <p:cNvSpPr txBox="1">
            <a:spLocks noChangeArrowheads="1"/>
          </p:cNvSpPr>
          <p:nvPr/>
        </p:nvSpPr>
        <p:spPr bwMode="auto">
          <a:xfrm>
            <a:off x="6510612" y="3164013"/>
            <a:ext cx="64472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solidFill>
                  <a:srgbClr val="D60093"/>
                </a:solidFill>
              </a:rPr>
              <a:t>1 Ан-26</a:t>
            </a:r>
            <a:endParaRPr lang="ru-RU" sz="1000" b="1" dirty="0">
              <a:solidFill>
                <a:srgbClr val="D60093"/>
              </a:solidFill>
            </a:endParaRPr>
          </a:p>
        </p:txBody>
      </p:sp>
      <p:sp>
        <p:nvSpPr>
          <p:cNvPr id="279" name="Text Box 60"/>
          <p:cNvSpPr txBox="1">
            <a:spLocks noChangeArrowheads="1"/>
          </p:cNvSpPr>
          <p:nvPr/>
        </p:nvSpPr>
        <p:spPr bwMode="auto">
          <a:xfrm>
            <a:off x="5019813" y="5471297"/>
            <a:ext cx="64472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solidFill>
                  <a:srgbClr val="D60093"/>
                </a:solidFill>
              </a:rPr>
              <a:t>1 Ан-12</a:t>
            </a:r>
          </a:p>
        </p:txBody>
      </p:sp>
      <p:sp>
        <p:nvSpPr>
          <p:cNvPr id="280" name="Text Box 60"/>
          <p:cNvSpPr txBox="1">
            <a:spLocks noChangeArrowheads="1"/>
          </p:cNvSpPr>
          <p:nvPr/>
        </p:nvSpPr>
        <p:spPr bwMode="auto">
          <a:xfrm>
            <a:off x="6185100" y="4105200"/>
            <a:ext cx="58221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solidFill>
                  <a:srgbClr val="333399"/>
                </a:solidFill>
              </a:rPr>
              <a:t>4 ПЭМ</a:t>
            </a:r>
            <a:endParaRPr lang="en-US" sz="1000" b="1" dirty="0" smtClean="0">
              <a:solidFill>
                <a:srgbClr val="333399"/>
              </a:solidFill>
            </a:endParaRPr>
          </a:p>
        </p:txBody>
      </p:sp>
      <p:sp>
        <p:nvSpPr>
          <p:cNvPr id="281" name="Text Box 62"/>
          <p:cNvSpPr txBox="1">
            <a:spLocks noChangeArrowheads="1"/>
          </p:cNvSpPr>
          <p:nvPr/>
        </p:nvSpPr>
        <p:spPr bwMode="auto">
          <a:xfrm>
            <a:off x="92361" y="1983228"/>
            <a:ext cx="63190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u="sng" dirty="0" err="1" smtClean="0">
                <a:solidFill>
                  <a:srgbClr val="000000"/>
                </a:solidFill>
              </a:rPr>
              <a:t>Актобе</a:t>
            </a:r>
            <a:endParaRPr lang="ru-RU" sz="1000" b="1" u="sng" dirty="0" smtClean="0">
              <a:solidFill>
                <a:srgbClr val="000000"/>
              </a:solidFill>
            </a:endParaRPr>
          </a:p>
        </p:txBody>
      </p:sp>
      <p:sp>
        <p:nvSpPr>
          <p:cNvPr id="283" name="Text Box 75"/>
          <p:cNvSpPr txBox="1">
            <a:spLocks noChangeArrowheads="1"/>
          </p:cNvSpPr>
          <p:nvPr/>
        </p:nvSpPr>
        <p:spPr bwMode="auto">
          <a:xfrm>
            <a:off x="1236023" y="86448"/>
            <a:ext cx="713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dirty="0">
                <a:solidFill>
                  <a:srgbClr val="333399"/>
                </a:solidFill>
              </a:rPr>
              <a:t>План ПСО посадки СА ТПК «Союз </a:t>
            </a:r>
            <a:r>
              <a:rPr lang="ru-RU" sz="2400" b="1" dirty="0" smtClean="0">
                <a:solidFill>
                  <a:srgbClr val="333399"/>
                </a:solidFill>
              </a:rPr>
              <a:t>ТМА-15М</a:t>
            </a:r>
            <a:r>
              <a:rPr lang="ru-RU" sz="2400" b="1" dirty="0">
                <a:solidFill>
                  <a:srgbClr val="333399"/>
                </a:solidFill>
              </a:rPr>
              <a:t>»</a:t>
            </a:r>
          </a:p>
        </p:txBody>
      </p:sp>
      <p:sp>
        <p:nvSpPr>
          <p:cNvPr id="284" name="Text Box 81"/>
          <p:cNvSpPr txBox="1">
            <a:spLocks noChangeArrowheads="1"/>
          </p:cNvSpPr>
          <p:nvPr/>
        </p:nvSpPr>
        <p:spPr bwMode="auto">
          <a:xfrm>
            <a:off x="5394426" y="548113"/>
            <a:ext cx="3591573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1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>
                <a:solidFill>
                  <a:srgbClr val="333399"/>
                </a:solidFill>
              </a:rPr>
              <a:t>Дата – </a:t>
            </a:r>
            <a:r>
              <a:rPr lang="ru-RU" sz="1200" b="1" dirty="0" smtClean="0">
                <a:solidFill>
                  <a:srgbClr val="333399"/>
                </a:solidFill>
              </a:rPr>
              <a:t>1</a:t>
            </a:r>
            <a:r>
              <a:rPr lang="en-US" sz="1200" b="1" dirty="0" smtClean="0">
                <a:solidFill>
                  <a:srgbClr val="333399"/>
                </a:solidFill>
              </a:rPr>
              <a:t>1</a:t>
            </a:r>
            <a:r>
              <a:rPr lang="ru-RU" sz="1200" b="1" dirty="0" smtClean="0">
                <a:solidFill>
                  <a:srgbClr val="333399"/>
                </a:solidFill>
              </a:rPr>
              <a:t> июня 2015 </a:t>
            </a:r>
            <a:r>
              <a:rPr lang="ru-RU" sz="1200" b="1" dirty="0">
                <a:solidFill>
                  <a:srgbClr val="333399"/>
                </a:solidFill>
              </a:rPr>
              <a:t>г</a:t>
            </a:r>
            <a:r>
              <a:rPr lang="ru-RU" sz="1200" b="1" dirty="0" smtClean="0">
                <a:solidFill>
                  <a:srgbClr val="333399"/>
                </a:solidFill>
              </a:rPr>
              <a:t>.</a:t>
            </a:r>
            <a:r>
              <a:rPr lang="en-US" sz="1200" b="1" dirty="0" smtClean="0">
                <a:solidFill>
                  <a:srgbClr val="333399"/>
                </a:solidFill>
              </a:rPr>
              <a:t>      </a:t>
            </a:r>
            <a:r>
              <a:rPr lang="ru-RU" sz="1200" b="1" dirty="0" smtClean="0">
                <a:solidFill>
                  <a:srgbClr val="333399"/>
                </a:solidFill>
              </a:rPr>
              <a:t>Время </a:t>
            </a:r>
            <a:r>
              <a:rPr lang="ru-RU" sz="1200" b="1" dirty="0">
                <a:solidFill>
                  <a:srgbClr val="333399"/>
                </a:solidFill>
              </a:rPr>
              <a:t>московское  </a:t>
            </a:r>
          </a:p>
        </p:txBody>
      </p:sp>
      <p:sp>
        <p:nvSpPr>
          <p:cNvPr id="285" name="Text Box 416"/>
          <p:cNvSpPr txBox="1">
            <a:spLocks noChangeArrowheads="1"/>
          </p:cNvSpPr>
          <p:nvPr/>
        </p:nvSpPr>
        <p:spPr bwMode="auto">
          <a:xfrm>
            <a:off x="7324600" y="897188"/>
            <a:ext cx="16398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u="sng" dirty="0">
                <a:solidFill>
                  <a:srgbClr val="BBE0E3">
                    <a:lumMod val="50000"/>
                  </a:srgbClr>
                </a:solidFill>
              </a:rPr>
              <a:t>Состав сил и средств: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dirty="0">
                <a:solidFill>
                  <a:srgbClr val="BBE0E3">
                    <a:lumMod val="50000"/>
                  </a:srgbClr>
                </a:solidFill>
              </a:rPr>
              <a:t>самолетов  - 3;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dirty="0">
                <a:solidFill>
                  <a:srgbClr val="BBE0E3">
                    <a:lumMod val="50000"/>
                  </a:srgbClr>
                </a:solidFill>
              </a:rPr>
              <a:t>вертолетов - 12+2 рез.;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dirty="0">
                <a:solidFill>
                  <a:srgbClr val="BBE0E3">
                    <a:lumMod val="50000"/>
                  </a:srgbClr>
                </a:solidFill>
              </a:rPr>
              <a:t>ПЭМ              -  6 + 1 рез.</a:t>
            </a:r>
          </a:p>
        </p:txBody>
      </p:sp>
      <p:sp useBgFill="1">
        <p:nvSpPr>
          <p:cNvPr id="286" name="Text Box 18"/>
          <p:cNvSpPr txBox="1">
            <a:spLocks noChangeArrowheads="1"/>
          </p:cNvSpPr>
          <p:nvPr/>
        </p:nvSpPr>
        <p:spPr bwMode="auto">
          <a:xfrm flipH="1">
            <a:off x="6117820" y="1059796"/>
            <a:ext cx="314510" cy="184666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600" dirty="0" smtClean="0">
                <a:solidFill>
                  <a:srgbClr val="000000"/>
                </a:solidFill>
              </a:rPr>
              <a:t>580</a:t>
            </a:r>
          </a:p>
        </p:txBody>
      </p:sp>
      <p:grpSp>
        <p:nvGrpSpPr>
          <p:cNvPr id="287" name="Группа 184"/>
          <p:cNvGrpSpPr>
            <a:grpSpLocks/>
          </p:cNvGrpSpPr>
          <p:nvPr/>
        </p:nvGrpSpPr>
        <p:grpSpPr bwMode="auto">
          <a:xfrm>
            <a:off x="4937594" y="1711049"/>
            <a:ext cx="215900" cy="215900"/>
            <a:chOff x="5629275" y="3632200"/>
            <a:chExt cx="215900" cy="215900"/>
          </a:xfrm>
        </p:grpSpPr>
        <p:sp>
          <p:nvSpPr>
            <p:cNvPr id="288" name="Oval 66"/>
            <p:cNvSpPr>
              <a:spLocks noChangeArrowheads="1"/>
            </p:cNvSpPr>
            <p:nvPr/>
          </p:nvSpPr>
          <p:spPr bwMode="auto">
            <a:xfrm>
              <a:off x="5629275" y="3632200"/>
              <a:ext cx="215900" cy="215900"/>
            </a:xfrm>
            <a:prstGeom prst="ellipse">
              <a:avLst/>
            </a:prstGeom>
            <a:solidFill>
              <a:srgbClr val="FFFF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000">
                <a:solidFill>
                  <a:srgbClr val="000000"/>
                </a:solidFill>
              </a:endParaRPr>
            </a:p>
          </p:txBody>
        </p:sp>
        <p:grpSp>
          <p:nvGrpSpPr>
            <p:cNvPr id="289" name="Group 67"/>
            <p:cNvGrpSpPr>
              <a:grpSpLocks/>
            </p:cNvGrpSpPr>
            <p:nvPr/>
          </p:nvGrpSpPr>
          <p:grpSpPr bwMode="auto">
            <a:xfrm>
              <a:off x="5666581" y="3671094"/>
              <a:ext cx="144463" cy="144463"/>
              <a:chOff x="1180" y="2231"/>
              <a:chExt cx="91" cy="91"/>
            </a:xfrm>
          </p:grpSpPr>
          <p:sp>
            <p:nvSpPr>
              <p:cNvPr id="290" name="Line 68"/>
              <p:cNvSpPr>
                <a:spLocks noChangeShapeType="1"/>
              </p:cNvSpPr>
              <p:nvPr/>
            </p:nvSpPr>
            <p:spPr bwMode="auto">
              <a:xfrm>
                <a:off x="1225" y="2231"/>
                <a:ext cx="0" cy="91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93" name="Line 69"/>
              <p:cNvSpPr>
                <a:spLocks noChangeShapeType="1"/>
              </p:cNvSpPr>
              <p:nvPr/>
            </p:nvSpPr>
            <p:spPr bwMode="auto">
              <a:xfrm>
                <a:off x="1180" y="2274"/>
                <a:ext cx="91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94" name="Oval 70"/>
              <p:cNvSpPr>
                <a:spLocks noChangeArrowheads="1"/>
              </p:cNvSpPr>
              <p:nvPr/>
            </p:nvSpPr>
            <p:spPr bwMode="auto">
              <a:xfrm>
                <a:off x="1201" y="2251"/>
                <a:ext cx="46" cy="45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00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295" name="Group 90"/>
          <p:cNvGrpSpPr>
            <a:grpSpLocks/>
          </p:cNvGrpSpPr>
          <p:nvPr/>
        </p:nvGrpSpPr>
        <p:grpSpPr bwMode="auto">
          <a:xfrm rot="654129">
            <a:off x="1848610" y="1259600"/>
            <a:ext cx="142343" cy="150134"/>
            <a:chOff x="2971" y="2205"/>
            <a:chExt cx="182" cy="91"/>
          </a:xfrm>
        </p:grpSpPr>
        <p:sp>
          <p:nvSpPr>
            <p:cNvPr id="296" name="Line 91"/>
            <p:cNvSpPr>
              <a:spLocks noChangeShapeType="1"/>
            </p:cNvSpPr>
            <p:nvPr/>
          </p:nvSpPr>
          <p:spPr bwMode="auto">
            <a:xfrm>
              <a:off x="3061" y="2205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800">
                <a:solidFill>
                  <a:srgbClr val="000000"/>
                </a:solidFill>
              </a:endParaRPr>
            </a:p>
          </p:txBody>
        </p:sp>
        <p:sp>
          <p:nvSpPr>
            <p:cNvPr id="297" name="Line 92"/>
            <p:cNvSpPr>
              <a:spLocks noChangeShapeType="1"/>
            </p:cNvSpPr>
            <p:nvPr/>
          </p:nvSpPr>
          <p:spPr bwMode="auto">
            <a:xfrm>
              <a:off x="2971" y="2251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800">
                <a:solidFill>
                  <a:srgbClr val="000000"/>
                </a:solidFill>
              </a:endParaRPr>
            </a:p>
          </p:txBody>
        </p:sp>
      </p:grpSp>
      <p:sp>
        <p:nvSpPr>
          <p:cNvPr id="298" name="Freeform 172"/>
          <p:cNvSpPr>
            <a:spLocks/>
          </p:cNvSpPr>
          <p:nvPr/>
        </p:nvSpPr>
        <p:spPr bwMode="auto">
          <a:xfrm rot="4907285" flipH="1">
            <a:off x="6504208" y="2763433"/>
            <a:ext cx="1372010" cy="1743965"/>
          </a:xfrm>
          <a:custGeom>
            <a:avLst/>
            <a:gdLst/>
            <a:ahLst/>
            <a:cxnLst>
              <a:cxn ang="0">
                <a:pos x="903" y="0"/>
              </a:cxn>
              <a:cxn ang="0">
                <a:pos x="147" y="568"/>
              </a:cxn>
              <a:cxn ang="0">
                <a:pos x="23" y="856"/>
              </a:cxn>
            </a:cxnLst>
            <a:rect l="0" t="0" r="r" b="b"/>
            <a:pathLst>
              <a:path w="903" h="856">
                <a:moveTo>
                  <a:pt x="903" y="0"/>
                </a:moveTo>
                <a:cubicBezTo>
                  <a:pt x="777" y="95"/>
                  <a:pt x="294" y="425"/>
                  <a:pt x="147" y="568"/>
                </a:cubicBezTo>
                <a:cubicBezTo>
                  <a:pt x="0" y="711"/>
                  <a:pt x="49" y="796"/>
                  <a:pt x="23" y="856"/>
                </a:cubicBezTo>
              </a:path>
            </a:pathLst>
          </a:custGeom>
          <a:noFill/>
          <a:ln w="12700" cmpd="sng">
            <a:solidFill>
              <a:srgbClr val="0033CC"/>
            </a:solidFill>
            <a:round/>
            <a:headEnd type="none" w="med" len="med"/>
            <a:tailEnd type="stealth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9" name="Text Box 62"/>
          <p:cNvSpPr txBox="1">
            <a:spLocks noChangeArrowheads="1"/>
          </p:cNvSpPr>
          <p:nvPr/>
        </p:nvSpPr>
        <p:spPr bwMode="auto">
          <a:xfrm>
            <a:off x="1155490" y="1486385"/>
            <a:ext cx="61266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u="sng" dirty="0" smtClean="0">
                <a:solidFill>
                  <a:srgbClr val="000000"/>
                </a:solidFill>
              </a:rPr>
              <a:t>Ясный</a:t>
            </a:r>
          </a:p>
        </p:txBody>
      </p:sp>
      <p:grpSp>
        <p:nvGrpSpPr>
          <p:cNvPr id="300" name="Группа 299"/>
          <p:cNvGrpSpPr/>
          <p:nvPr/>
        </p:nvGrpSpPr>
        <p:grpSpPr>
          <a:xfrm>
            <a:off x="101257" y="2258220"/>
            <a:ext cx="152999" cy="140126"/>
            <a:chOff x="1798409" y="1598863"/>
            <a:chExt cx="167089" cy="171318"/>
          </a:xfrm>
        </p:grpSpPr>
        <p:sp>
          <p:nvSpPr>
            <p:cNvPr id="301" name="Oval 38"/>
            <p:cNvSpPr>
              <a:spLocks noChangeArrowheads="1"/>
            </p:cNvSpPr>
            <p:nvPr/>
          </p:nvSpPr>
          <p:spPr bwMode="auto">
            <a:xfrm flipH="1" flipV="1">
              <a:off x="1798409" y="1598863"/>
              <a:ext cx="167089" cy="171318"/>
            </a:xfrm>
            <a:prstGeom prst="ellipse">
              <a:avLst/>
            </a:prstGeom>
            <a:solidFill>
              <a:srgbClr val="996600"/>
            </a:solidFill>
            <a:ln w="9525">
              <a:noFill/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000">
                <a:solidFill>
                  <a:srgbClr val="0000FF"/>
                </a:solidFill>
              </a:endParaRPr>
            </a:p>
          </p:txBody>
        </p:sp>
        <p:sp>
          <p:nvSpPr>
            <p:cNvPr id="302" name="Rectangle 39"/>
            <p:cNvSpPr>
              <a:spLocks noChangeArrowheads="1"/>
            </p:cNvSpPr>
            <p:nvPr/>
          </p:nvSpPr>
          <p:spPr bwMode="auto">
            <a:xfrm flipH="1">
              <a:off x="1859096" y="1608387"/>
              <a:ext cx="45719" cy="154039"/>
            </a:xfrm>
            <a:prstGeom prst="round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</p:grpSp>
      <p:grpSp>
        <p:nvGrpSpPr>
          <p:cNvPr id="303" name="Группа 302"/>
          <p:cNvGrpSpPr/>
          <p:nvPr/>
        </p:nvGrpSpPr>
        <p:grpSpPr>
          <a:xfrm>
            <a:off x="1757985" y="1598863"/>
            <a:ext cx="152999" cy="140126"/>
            <a:chOff x="1798409" y="1598863"/>
            <a:chExt cx="167089" cy="171318"/>
          </a:xfrm>
        </p:grpSpPr>
        <p:sp>
          <p:nvSpPr>
            <p:cNvPr id="304" name="Oval 38"/>
            <p:cNvSpPr>
              <a:spLocks noChangeArrowheads="1"/>
            </p:cNvSpPr>
            <p:nvPr/>
          </p:nvSpPr>
          <p:spPr bwMode="auto">
            <a:xfrm flipH="1" flipV="1">
              <a:off x="1798409" y="1598863"/>
              <a:ext cx="167089" cy="171318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000">
                <a:solidFill>
                  <a:srgbClr val="0000FF"/>
                </a:solidFill>
              </a:endParaRPr>
            </a:p>
          </p:txBody>
        </p:sp>
        <p:sp>
          <p:nvSpPr>
            <p:cNvPr id="305" name="Rectangle 39"/>
            <p:cNvSpPr>
              <a:spLocks noChangeArrowheads="1"/>
            </p:cNvSpPr>
            <p:nvPr/>
          </p:nvSpPr>
          <p:spPr bwMode="auto">
            <a:xfrm flipH="1">
              <a:off x="1859096" y="1608387"/>
              <a:ext cx="45719" cy="154039"/>
            </a:xfrm>
            <a:prstGeom prst="round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</p:grpSp>
      <p:grpSp>
        <p:nvGrpSpPr>
          <p:cNvPr id="306" name="Группа 305"/>
          <p:cNvGrpSpPr/>
          <p:nvPr/>
        </p:nvGrpSpPr>
        <p:grpSpPr>
          <a:xfrm>
            <a:off x="2962038" y="5538583"/>
            <a:ext cx="152999" cy="140126"/>
            <a:chOff x="1798409" y="1598863"/>
            <a:chExt cx="167089" cy="171318"/>
          </a:xfrm>
        </p:grpSpPr>
        <p:sp>
          <p:nvSpPr>
            <p:cNvPr id="307" name="Oval 38"/>
            <p:cNvSpPr>
              <a:spLocks noChangeArrowheads="1"/>
            </p:cNvSpPr>
            <p:nvPr/>
          </p:nvSpPr>
          <p:spPr bwMode="auto">
            <a:xfrm flipH="1" flipV="1">
              <a:off x="1798409" y="1598863"/>
              <a:ext cx="167089" cy="171318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000">
                <a:solidFill>
                  <a:srgbClr val="0000FF"/>
                </a:solidFill>
              </a:endParaRPr>
            </a:p>
          </p:txBody>
        </p:sp>
        <p:sp>
          <p:nvSpPr>
            <p:cNvPr id="308" name="Rectangle 39"/>
            <p:cNvSpPr>
              <a:spLocks noChangeArrowheads="1"/>
            </p:cNvSpPr>
            <p:nvPr/>
          </p:nvSpPr>
          <p:spPr bwMode="auto">
            <a:xfrm flipH="1">
              <a:off x="1859096" y="1608387"/>
              <a:ext cx="45719" cy="154039"/>
            </a:xfrm>
            <a:prstGeom prst="round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</p:grpSp>
      <p:grpSp>
        <p:nvGrpSpPr>
          <p:cNvPr id="309" name="Группа 308"/>
          <p:cNvGrpSpPr/>
          <p:nvPr/>
        </p:nvGrpSpPr>
        <p:grpSpPr>
          <a:xfrm>
            <a:off x="5286608" y="4182636"/>
            <a:ext cx="152999" cy="140126"/>
            <a:chOff x="1798409" y="1598863"/>
            <a:chExt cx="167089" cy="171318"/>
          </a:xfrm>
        </p:grpSpPr>
        <p:sp>
          <p:nvSpPr>
            <p:cNvPr id="310" name="Oval 38"/>
            <p:cNvSpPr>
              <a:spLocks noChangeArrowheads="1"/>
            </p:cNvSpPr>
            <p:nvPr/>
          </p:nvSpPr>
          <p:spPr bwMode="auto">
            <a:xfrm flipH="1" flipV="1">
              <a:off x="1798409" y="1598863"/>
              <a:ext cx="167089" cy="171318"/>
            </a:xfrm>
            <a:prstGeom prst="ellipse">
              <a:avLst/>
            </a:prstGeom>
            <a:solidFill>
              <a:srgbClr val="996600"/>
            </a:solidFill>
            <a:ln w="9525">
              <a:noFill/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000">
                <a:solidFill>
                  <a:srgbClr val="0000FF"/>
                </a:solidFill>
              </a:endParaRPr>
            </a:p>
          </p:txBody>
        </p:sp>
        <p:sp>
          <p:nvSpPr>
            <p:cNvPr id="311" name="Rectangle 39"/>
            <p:cNvSpPr>
              <a:spLocks noChangeArrowheads="1"/>
            </p:cNvSpPr>
            <p:nvPr/>
          </p:nvSpPr>
          <p:spPr bwMode="auto">
            <a:xfrm flipH="1">
              <a:off x="1859096" y="1608387"/>
              <a:ext cx="45719" cy="154039"/>
            </a:xfrm>
            <a:prstGeom prst="round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</p:grpSp>
      <p:grpSp>
        <p:nvGrpSpPr>
          <p:cNvPr id="312" name="Группа 311"/>
          <p:cNvGrpSpPr/>
          <p:nvPr/>
        </p:nvGrpSpPr>
        <p:grpSpPr>
          <a:xfrm>
            <a:off x="7955269" y="2662186"/>
            <a:ext cx="152999" cy="140126"/>
            <a:chOff x="1798409" y="1598863"/>
            <a:chExt cx="167089" cy="171318"/>
          </a:xfrm>
        </p:grpSpPr>
        <p:sp>
          <p:nvSpPr>
            <p:cNvPr id="313" name="Oval 38"/>
            <p:cNvSpPr>
              <a:spLocks noChangeArrowheads="1"/>
            </p:cNvSpPr>
            <p:nvPr/>
          </p:nvSpPr>
          <p:spPr bwMode="auto">
            <a:xfrm flipH="1" flipV="1">
              <a:off x="1798409" y="1598863"/>
              <a:ext cx="167089" cy="171318"/>
            </a:xfrm>
            <a:prstGeom prst="ellipse">
              <a:avLst/>
            </a:prstGeom>
            <a:solidFill>
              <a:srgbClr val="996600"/>
            </a:solidFill>
            <a:ln w="9525">
              <a:noFill/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000">
                <a:solidFill>
                  <a:srgbClr val="0000FF"/>
                </a:solidFill>
              </a:endParaRPr>
            </a:p>
          </p:txBody>
        </p:sp>
        <p:sp>
          <p:nvSpPr>
            <p:cNvPr id="314" name="Rectangle 39"/>
            <p:cNvSpPr>
              <a:spLocks noChangeArrowheads="1"/>
            </p:cNvSpPr>
            <p:nvPr/>
          </p:nvSpPr>
          <p:spPr bwMode="auto">
            <a:xfrm flipH="1">
              <a:off x="1859096" y="1608387"/>
              <a:ext cx="45719" cy="154039"/>
            </a:xfrm>
            <a:prstGeom prst="round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</p:grpSp>
      <p:grpSp>
        <p:nvGrpSpPr>
          <p:cNvPr id="315" name="Группа 314"/>
          <p:cNvGrpSpPr/>
          <p:nvPr/>
        </p:nvGrpSpPr>
        <p:grpSpPr>
          <a:xfrm>
            <a:off x="7082326" y="1641585"/>
            <a:ext cx="152999" cy="140126"/>
            <a:chOff x="1798409" y="1598863"/>
            <a:chExt cx="167089" cy="171318"/>
          </a:xfrm>
        </p:grpSpPr>
        <p:sp>
          <p:nvSpPr>
            <p:cNvPr id="316" name="Oval 38"/>
            <p:cNvSpPr>
              <a:spLocks noChangeArrowheads="1"/>
            </p:cNvSpPr>
            <p:nvPr/>
          </p:nvSpPr>
          <p:spPr bwMode="auto">
            <a:xfrm flipH="1" flipV="1">
              <a:off x="1798409" y="1598863"/>
              <a:ext cx="167089" cy="171318"/>
            </a:xfrm>
            <a:prstGeom prst="ellipse">
              <a:avLst/>
            </a:prstGeom>
            <a:solidFill>
              <a:srgbClr val="996600"/>
            </a:solidFill>
            <a:ln w="9525">
              <a:noFill/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000">
                <a:solidFill>
                  <a:srgbClr val="0000FF"/>
                </a:solidFill>
              </a:endParaRPr>
            </a:p>
          </p:txBody>
        </p:sp>
        <p:sp>
          <p:nvSpPr>
            <p:cNvPr id="317" name="Rectangle 39"/>
            <p:cNvSpPr>
              <a:spLocks noChangeArrowheads="1"/>
            </p:cNvSpPr>
            <p:nvPr/>
          </p:nvSpPr>
          <p:spPr bwMode="auto">
            <a:xfrm flipH="1">
              <a:off x="1859096" y="1608387"/>
              <a:ext cx="45719" cy="154039"/>
            </a:xfrm>
            <a:prstGeom prst="round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</p:grpSp>
      <p:grpSp>
        <p:nvGrpSpPr>
          <p:cNvPr id="318" name="Группа 317"/>
          <p:cNvGrpSpPr/>
          <p:nvPr/>
        </p:nvGrpSpPr>
        <p:grpSpPr>
          <a:xfrm>
            <a:off x="2922822" y="5346334"/>
            <a:ext cx="152999" cy="140126"/>
            <a:chOff x="1798409" y="1598863"/>
            <a:chExt cx="167089" cy="171318"/>
          </a:xfrm>
        </p:grpSpPr>
        <p:sp>
          <p:nvSpPr>
            <p:cNvPr id="319" name="Oval 38"/>
            <p:cNvSpPr>
              <a:spLocks noChangeArrowheads="1"/>
            </p:cNvSpPr>
            <p:nvPr/>
          </p:nvSpPr>
          <p:spPr bwMode="auto">
            <a:xfrm flipH="1" flipV="1">
              <a:off x="1798409" y="1598863"/>
              <a:ext cx="167089" cy="171318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000">
                <a:solidFill>
                  <a:srgbClr val="0000FF"/>
                </a:solidFill>
              </a:endParaRPr>
            </a:p>
          </p:txBody>
        </p:sp>
        <p:sp>
          <p:nvSpPr>
            <p:cNvPr id="320" name="Rectangle 39"/>
            <p:cNvSpPr>
              <a:spLocks noChangeArrowheads="1"/>
            </p:cNvSpPr>
            <p:nvPr/>
          </p:nvSpPr>
          <p:spPr bwMode="auto">
            <a:xfrm flipH="1">
              <a:off x="1859096" y="1608387"/>
              <a:ext cx="45719" cy="154039"/>
            </a:xfrm>
            <a:prstGeom prst="round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</p:grpSp>
      <p:sp>
        <p:nvSpPr>
          <p:cNvPr id="321" name="Text Box 126"/>
          <p:cNvSpPr txBox="1">
            <a:spLocks noChangeArrowheads="1"/>
          </p:cNvSpPr>
          <p:nvPr/>
        </p:nvSpPr>
        <p:spPr bwMode="auto">
          <a:xfrm>
            <a:off x="2330011" y="5548733"/>
            <a:ext cx="72487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u="sng" dirty="0" smtClean="0">
                <a:solidFill>
                  <a:srgbClr val="000000"/>
                </a:solidFill>
              </a:rPr>
              <a:t>Крайний</a:t>
            </a:r>
          </a:p>
        </p:txBody>
      </p:sp>
      <p:grpSp>
        <p:nvGrpSpPr>
          <p:cNvPr id="322" name="Group 101"/>
          <p:cNvGrpSpPr>
            <a:grpSpLocks/>
          </p:cNvGrpSpPr>
          <p:nvPr/>
        </p:nvGrpSpPr>
        <p:grpSpPr bwMode="auto">
          <a:xfrm rot="20094928">
            <a:off x="3848942" y="5912280"/>
            <a:ext cx="935038" cy="73025"/>
            <a:chOff x="2018" y="2091"/>
            <a:chExt cx="590" cy="45"/>
          </a:xfrm>
        </p:grpSpPr>
        <p:sp>
          <p:nvSpPr>
            <p:cNvPr id="323" name="Line 102"/>
            <p:cNvSpPr>
              <a:spLocks noChangeShapeType="1"/>
            </p:cNvSpPr>
            <p:nvPr/>
          </p:nvSpPr>
          <p:spPr bwMode="auto">
            <a:xfrm flipH="1">
              <a:off x="2018" y="2115"/>
              <a:ext cx="544" cy="21"/>
            </a:xfrm>
            <a:prstGeom prst="line">
              <a:avLst/>
            </a:prstGeom>
            <a:noFill/>
            <a:ln w="9525">
              <a:solidFill>
                <a:srgbClr val="00CC0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80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4" name="Oval 103"/>
            <p:cNvSpPr>
              <a:spLocks noChangeArrowheads="1"/>
            </p:cNvSpPr>
            <p:nvPr/>
          </p:nvSpPr>
          <p:spPr bwMode="auto">
            <a:xfrm>
              <a:off x="2562" y="2091"/>
              <a:ext cx="46" cy="4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700">
                <a:solidFill>
                  <a:srgbClr val="000000"/>
                </a:solidFill>
              </a:endParaRPr>
            </a:p>
          </p:txBody>
        </p:sp>
      </p:grpSp>
      <p:sp>
        <p:nvSpPr>
          <p:cNvPr id="325" name="Text Box 146"/>
          <p:cNvSpPr txBox="1">
            <a:spLocks noChangeArrowheads="1"/>
          </p:cNvSpPr>
          <p:nvPr/>
        </p:nvSpPr>
        <p:spPr bwMode="auto">
          <a:xfrm rot="19968736">
            <a:off x="4018409" y="5853207"/>
            <a:ext cx="420688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00" b="1" dirty="0">
                <a:solidFill>
                  <a:srgbClr val="00CC00"/>
                </a:solidFill>
              </a:rPr>
              <a:t>Зона № 3</a:t>
            </a:r>
          </a:p>
        </p:txBody>
      </p:sp>
      <p:sp>
        <p:nvSpPr>
          <p:cNvPr id="326" name="Text Box 145"/>
          <p:cNvSpPr txBox="1">
            <a:spLocks noChangeArrowheads="1"/>
          </p:cNvSpPr>
          <p:nvPr/>
        </p:nvSpPr>
        <p:spPr bwMode="auto">
          <a:xfrm rot="19836428">
            <a:off x="5820601" y="4793171"/>
            <a:ext cx="4238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400" b="1" dirty="0" smtClean="0">
                <a:solidFill>
                  <a:srgbClr val="00CC00"/>
                </a:solidFill>
              </a:rPr>
              <a:t>Зона № 1</a:t>
            </a:r>
          </a:p>
        </p:txBody>
      </p:sp>
      <p:grpSp>
        <p:nvGrpSpPr>
          <p:cNvPr id="327" name="Group 101"/>
          <p:cNvGrpSpPr>
            <a:grpSpLocks/>
          </p:cNvGrpSpPr>
          <p:nvPr/>
        </p:nvGrpSpPr>
        <p:grpSpPr bwMode="auto">
          <a:xfrm rot="9217475">
            <a:off x="5355844" y="4574109"/>
            <a:ext cx="705241" cy="73025"/>
            <a:chOff x="2163" y="2091"/>
            <a:chExt cx="445" cy="45"/>
          </a:xfrm>
        </p:grpSpPr>
        <p:sp>
          <p:nvSpPr>
            <p:cNvPr id="328" name="Line 102"/>
            <p:cNvSpPr>
              <a:spLocks noChangeShapeType="1"/>
            </p:cNvSpPr>
            <p:nvPr/>
          </p:nvSpPr>
          <p:spPr bwMode="auto">
            <a:xfrm flipH="1">
              <a:off x="2163" y="2115"/>
              <a:ext cx="399" cy="13"/>
            </a:xfrm>
            <a:prstGeom prst="line">
              <a:avLst/>
            </a:prstGeom>
            <a:noFill/>
            <a:ln w="9525">
              <a:solidFill>
                <a:srgbClr val="00CC0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80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9" name="Oval 103"/>
            <p:cNvSpPr>
              <a:spLocks noChangeArrowheads="1"/>
            </p:cNvSpPr>
            <p:nvPr/>
          </p:nvSpPr>
          <p:spPr bwMode="auto">
            <a:xfrm>
              <a:off x="2562" y="2091"/>
              <a:ext cx="46" cy="4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700">
                <a:solidFill>
                  <a:srgbClr val="000000"/>
                </a:solidFill>
              </a:endParaRPr>
            </a:p>
          </p:txBody>
        </p:sp>
      </p:grpSp>
      <p:sp>
        <p:nvSpPr>
          <p:cNvPr id="330" name="Freeform 118"/>
          <p:cNvSpPr>
            <a:spLocks/>
          </p:cNvSpPr>
          <p:nvPr/>
        </p:nvSpPr>
        <p:spPr bwMode="auto">
          <a:xfrm rot="20719724">
            <a:off x="6043377" y="3026010"/>
            <a:ext cx="2048831" cy="947798"/>
          </a:xfrm>
          <a:custGeom>
            <a:avLst/>
            <a:gdLst>
              <a:gd name="connsiteX0" fmla="*/ 10000 w 10000"/>
              <a:gd name="connsiteY0" fmla="*/ 0 h 10000"/>
              <a:gd name="connsiteX1" fmla="*/ 7719 w 10000"/>
              <a:gd name="connsiteY1" fmla="*/ 5771 h 10000"/>
              <a:gd name="connsiteX2" fmla="*/ 0 w 10000"/>
              <a:gd name="connsiteY2" fmla="*/ 10000 h 10000"/>
              <a:gd name="connsiteX0" fmla="*/ 8129 w 8129"/>
              <a:gd name="connsiteY0" fmla="*/ 0 h 9412"/>
              <a:gd name="connsiteX1" fmla="*/ 5848 w 8129"/>
              <a:gd name="connsiteY1" fmla="*/ 5771 h 9412"/>
              <a:gd name="connsiteX2" fmla="*/ 0 w 8129"/>
              <a:gd name="connsiteY2" fmla="*/ 9412 h 9412"/>
              <a:gd name="connsiteX0" fmla="*/ 10000 w 10000"/>
              <a:gd name="connsiteY0" fmla="*/ 0 h 10719"/>
              <a:gd name="connsiteX1" fmla="*/ 7194 w 10000"/>
              <a:gd name="connsiteY1" fmla="*/ 6132 h 10719"/>
              <a:gd name="connsiteX2" fmla="*/ 0 w 10000"/>
              <a:gd name="connsiteY2" fmla="*/ 10000 h 10719"/>
              <a:gd name="connsiteX0" fmla="*/ 10000 w 10000"/>
              <a:gd name="connsiteY0" fmla="*/ 0 h 10719"/>
              <a:gd name="connsiteX1" fmla="*/ 5601 w 10000"/>
              <a:gd name="connsiteY1" fmla="*/ 7538 h 10719"/>
              <a:gd name="connsiteX2" fmla="*/ 0 w 10000"/>
              <a:gd name="connsiteY2" fmla="*/ 10000 h 10719"/>
              <a:gd name="connsiteX0" fmla="*/ 8930 w 8930"/>
              <a:gd name="connsiteY0" fmla="*/ 0 h 11602"/>
              <a:gd name="connsiteX1" fmla="*/ 4531 w 8930"/>
              <a:gd name="connsiteY1" fmla="*/ 7538 h 11602"/>
              <a:gd name="connsiteX2" fmla="*/ 0 w 8930"/>
              <a:gd name="connsiteY2" fmla="*/ 11493 h 11602"/>
              <a:gd name="connsiteX0" fmla="*/ 10000 w 10000"/>
              <a:gd name="connsiteY0" fmla="*/ 0 h 12076"/>
              <a:gd name="connsiteX1" fmla="*/ 5074 w 10000"/>
              <a:gd name="connsiteY1" fmla="*/ 6497 h 12076"/>
              <a:gd name="connsiteX2" fmla="*/ 0 w 10000"/>
              <a:gd name="connsiteY2" fmla="*/ 9906 h 12076"/>
              <a:gd name="connsiteX0" fmla="*/ 10000 w 10000"/>
              <a:gd name="connsiteY0" fmla="*/ 0 h 13098"/>
              <a:gd name="connsiteX1" fmla="*/ 5169 w 10000"/>
              <a:gd name="connsiteY1" fmla="*/ 10541 h 13098"/>
              <a:gd name="connsiteX2" fmla="*/ 0 w 10000"/>
              <a:gd name="connsiteY2" fmla="*/ 9906 h 13098"/>
              <a:gd name="connsiteX0" fmla="*/ 10000 w 10000"/>
              <a:gd name="connsiteY0" fmla="*/ 0 h 13098"/>
              <a:gd name="connsiteX1" fmla="*/ 5169 w 10000"/>
              <a:gd name="connsiteY1" fmla="*/ 10541 h 13098"/>
              <a:gd name="connsiteX2" fmla="*/ 0 w 10000"/>
              <a:gd name="connsiteY2" fmla="*/ 9906 h 13098"/>
              <a:gd name="connsiteX0" fmla="*/ 10000 w 10000"/>
              <a:gd name="connsiteY0" fmla="*/ 0 h 13460"/>
              <a:gd name="connsiteX1" fmla="*/ 5169 w 10000"/>
              <a:gd name="connsiteY1" fmla="*/ 10541 h 13460"/>
              <a:gd name="connsiteX2" fmla="*/ 0 w 10000"/>
              <a:gd name="connsiteY2" fmla="*/ 9906 h 13460"/>
              <a:gd name="connsiteX0" fmla="*/ 10000 w 10000"/>
              <a:gd name="connsiteY0" fmla="*/ 0 h 14186"/>
              <a:gd name="connsiteX1" fmla="*/ 5169 w 10000"/>
              <a:gd name="connsiteY1" fmla="*/ 10541 h 14186"/>
              <a:gd name="connsiteX2" fmla="*/ 0 w 10000"/>
              <a:gd name="connsiteY2" fmla="*/ 9906 h 14186"/>
              <a:gd name="connsiteX0" fmla="*/ 10000 w 10000"/>
              <a:gd name="connsiteY0" fmla="*/ 0 h 14575"/>
              <a:gd name="connsiteX1" fmla="*/ 5169 w 10000"/>
              <a:gd name="connsiteY1" fmla="*/ 10541 h 14575"/>
              <a:gd name="connsiteX2" fmla="*/ 0 w 10000"/>
              <a:gd name="connsiteY2" fmla="*/ 9906 h 14575"/>
              <a:gd name="connsiteX0" fmla="*/ 10499 w 10499"/>
              <a:gd name="connsiteY0" fmla="*/ 0 h 13215"/>
              <a:gd name="connsiteX1" fmla="*/ 5668 w 10499"/>
              <a:gd name="connsiteY1" fmla="*/ 10541 h 13215"/>
              <a:gd name="connsiteX2" fmla="*/ 0 w 10499"/>
              <a:gd name="connsiteY2" fmla="*/ 7524 h 13215"/>
              <a:gd name="connsiteX0" fmla="*/ 10503 w 10503"/>
              <a:gd name="connsiteY0" fmla="*/ 0 h 13077"/>
              <a:gd name="connsiteX1" fmla="*/ 5672 w 10503"/>
              <a:gd name="connsiteY1" fmla="*/ 10541 h 13077"/>
              <a:gd name="connsiteX2" fmla="*/ 4 w 10503"/>
              <a:gd name="connsiteY2" fmla="*/ 7524 h 13077"/>
              <a:gd name="connsiteX0" fmla="*/ 10624 w 10624"/>
              <a:gd name="connsiteY0" fmla="*/ 0 h 12833"/>
              <a:gd name="connsiteX1" fmla="*/ 5793 w 10624"/>
              <a:gd name="connsiteY1" fmla="*/ 10541 h 12833"/>
              <a:gd name="connsiteX2" fmla="*/ 125 w 10624"/>
              <a:gd name="connsiteY2" fmla="*/ 7524 h 12833"/>
              <a:gd name="connsiteX0" fmla="*/ 10602 w 10602"/>
              <a:gd name="connsiteY0" fmla="*/ 0 h 12027"/>
              <a:gd name="connsiteX1" fmla="*/ 5771 w 10602"/>
              <a:gd name="connsiteY1" fmla="*/ 10541 h 12027"/>
              <a:gd name="connsiteX2" fmla="*/ 553 w 10602"/>
              <a:gd name="connsiteY2" fmla="*/ 11636 h 12027"/>
              <a:gd name="connsiteX3" fmla="*/ 103 w 10602"/>
              <a:gd name="connsiteY3" fmla="*/ 7524 h 12027"/>
              <a:gd name="connsiteX0" fmla="*/ 10526 w 10526"/>
              <a:gd name="connsiteY0" fmla="*/ 0 h 12027"/>
              <a:gd name="connsiteX1" fmla="*/ 5695 w 10526"/>
              <a:gd name="connsiteY1" fmla="*/ 10541 h 12027"/>
              <a:gd name="connsiteX2" fmla="*/ 477 w 10526"/>
              <a:gd name="connsiteY2" fmla="*/ 11636 h 12027"/>
              <a:gd name="connsiteX3" fmla="*/ 221 w 10526"/>
              <a:gd name="connsiteY3" fmla="*/ 6596 h 12027"/>
              <a:gd name="connsiteX0" fmla="*/ 10321 w 10321"/>
              <a:gd name="connsiteY0" fmla="*/ 0 h 13355"/>
              <a:gd name="connsiteX1" fmla="*/ 5490 w 10321"/>
              <a:gd name="connsiteY1" fmla="*/ 10541 h 13355"/>
              <a:gd name="connsiteX2" fmla="*/ 652 w 10321"/>
              <a:gd name="connsiteY2" fmla="*/ 13245 h 13355"/>
              <a:gd name="connsiteX3" fmla="*/ 16 w 10321"/>
              <a:gd name="connsiteY3" fmla="*/ 6596 h 13355"/>
              <a:gd name="connsiteX0" fmla="*/ 10305 w 10305"/>
              <a:gd name="connsiteY0" fmla="*/ 0 h 12996"/>
              <a:gd name="connsiteX1" fmla="*/ 5474 w 10305"/>
              <a:gd name="connsiteY1" fmla="*/ 10541 h 12996"/>
              <a:gd name="connsiteX2" fmla="*/ 699 w 10305"/>
              <a:gd name="connsiteY2" fmla="*/ 12857 h 12996"/>
              <a:gd name="connsiteX3" fmla="*/ 0 w 10305"/>
              <a:gd name="connsiteY3" fmla="*/ 6596 h 12996"/>
              <a:gd name="connsiteX0" fmla="*/ 10305 w 10305"/>
              <a:gd name="connsiteY0" fmla="*/ 0 h 13226"/>
              <a:gd name="connsiteX1" fmla="*/ 5542 w 10305"/>
              <a:gd name="connsiteY1" fmla="*/ 11702 h 13226"/>
              <a:gd name="connsiteX2" fmla="*/ 699 w 10305"/>
              <a:gd name="connsiteY2" fmla="*/ 12857 h 13226"/>
              <a:gd name="connsiteX3" fmla="*/ 0 w 10305"/>
              <a:gd name="connsiteY3" fmla="*/ 6596 h 13226"/>
              <a:gd name="connsiteX0" fmla="*/ 10305 w 10305"/>
              <a:gd name="connsiteY0" fmla="*/ 0 h 12957"/>
              <a:gd name="connsiteX1" fmla="*/ 5651 w 10305"/>
              <a:gd name="connsiteY1" fmla="*/ 9978 h 12957"/>
              <a:gd name="connsiteX2" fmla="*/ 699 w 10305"/>
              <a:gd name="connsiteY2" fmla="*/ 12857 h 12957"/>
              <a:gd name="connsiteX3" fmla="*/ 0 w 10305"/>
              <a:gd name="connsiteY3" fmla="*/ 6596 h 12957"/>
              <a:gd name="connsiteX0" fmla="*/ 10305 w 10834"/>
              <a:gd name="connsiteY0" fmla="*/ 0 h 12951"/>
              <a:gd name="connsiteX1" fmla="*/ 10184 w 10834"/>
              <a:gd name="connsiteY1" fmla="*/ 9847 h 12951"/>
              <a:gd name="connsiteX2" fmla="*/ 699 w 10834"/>
              <a:gd name="connsiteY2" fmla="*/ 12857 h 12951"/>
              <a:gd name="connsiteX3" fmla="*/ 0 w 10834"/>
              <a:gd name="connsiteY3" fmla="*/ 6596 h 12951"/>
              <a:gd name="connsiteX0" fmla="*/ 10305 w 10834"/>
              <a:gd name="connsiteY0" fmla="*/ 0 h 16366"/>
              <a:gd name="connsiteX1" fmla="*/ 10184 w 10834"/>
              <a:gd name="connsiteY1" fmla="*/ 9847 h 16366"/>
              <a:gd name="connsiteX2" fmla="*/ 7715 w 10834"/>
              <a:gd name="connsiteY2" fmla="*/ 16331 h 16366"/>
              <a:gd name="connsiteX3" fmla="*/ 0 w 10834"/>
              <a:gd name="connsiteY3" fmla="*/ 6596 h 16366"/>
              <a:gd name="connsiteX0" fmla="*/ 11687 w 12216"/>
              <a:gd name="connsiteY0" fmla="*/ 0 h 16366"/>
              <a:gd name="connsiteX1" fmla="*/ 11566 w 12216"/>
              <a:gd name="connsiteY1" fmla="*/ 9847 h 16366"/>
              <a:gd name="connsiteX2" fmla="*/ 9097 w 12216"/>
              <a:gd name="connsiteY2" fmla="*/ 16331 h 16366"/>
              <a:gd name="connsiteX3" fmla="*/ 0 w 12216"/>
              <a:gd name="connsiteY3" fmla="*/ 14453 h 16366"/>
              <a:gd name="connsiteX0" fmla="*/ 11687 w 12216"/>
              <a:gd name="connsiteY0" fmla="*/ 0 h 14453"/>
              <a:gd name="connsiteX1" fmla="*/ 11566 w 12216"/>
              <a:gd name="connsiteY1" fmla="*/ 9847 h 14453"/>
              <a:gd name="connsiteX2" fmla="*/ 0 w 12216"/>
              <a:gd name="connsiteY2" fmla="*/ 14453 h 14453"/>
              <a:gd name="connsiteX0" fmla="*/ 18169 w 18169"/>
              <a:gd name="connsiteY0" fmla="*/ 0 h 14453"/>
              <a:gd name="connsiteX1" fmla="*/ 240 w 18169"/>
              <a:gd name="connsiteY1" fmla="*/ 5193 h 14453"/>
              <a:gd name="connsiteX2" fmla="*/ 6482 w 18169"/>
              <a:gd name="connsiteY2" fmla="*/ 14453 h 14453"/>
              <a:gd name="connsiteX0" fmla="*/ 18361 w 18361"/>
              <a:gd name="connsiteY0" fmla="*/ 0 h 14453"/>
              <a:gd name="connsiteX1" fmla="*/ 432 w 18361"/>
              <a:gd name="connsiteY1" fmla="*/ 5193 h 14453"/>
              <a:gd name="connsiteX2" fmla="*/ 6674 w 18361"/>
              <a:gd name="connsiteY2" fmla="*/ 14453 h 14453"/>
              <a:gd name="connsiteX0" fmla="*/ 18730 w 18730"/>
              <a:gd name="connsiteY0" fmla="*/ 0 h 11110"/>
              <a:gd name="connsiteX1" fmla="*/ 801 w 18730"/>
              <a:gd name="connsiteY1" fmla="*/ 5193 h 11110"/>
              <a:gd name="connsiteX2" fmla="*/ 3804 w 18730"/>
              <a:gd name="connsiteY2" fmla="*/ 11110 h 11110"/>
              <a:gd name="connsiteX0" fmla="*/ 16926 w 16926"/>
              <a:gd name="connsiteY0" fmla="*/ 0 h 12103"/>
              <a:gd name="connsiteX1" fmla="*/ 801 w 16926"/>
              <a:gd name="connsiteY1" fmla="*/ 6186 h 12103"/>
              <a:gd name="connsiteX2" fmla="*/ 3804 w 16926"/>
              <a:gd name="connsiteY2" fmla="*/ 12103 h 12103"/>
              <a:gd name="connsiteX0" fmla="*/ 14360 w 14360"/>
              <a:gd name="connsiteY0" fmla="*/ 0 h 12103"/>
              <a:gd name="connsiteX1" fmla="*/ 3583 w 14360"/>
              <a:gd name="connsiteY1" fmla="*/ 7733 h 12103"/>
              <a:gd name="connsiteX2" fmla="*/ 1238 w 14360"/>
              <a:gd name="connsiteY2" fmla="*/ 12103 h 12103"/>
              <a:gd name="connsiteX0" fmla="*/ 13126 w 13126"/>
              <a:gd name="connsiteY0" fmla="*/ 0 h 12103"/>
              <a:gd name="connsiteX1" fmla="*/ 2349 w 13126"/>
              <a:gd name="connsiteY1" fmla="*/ 7733 h 12103"/>
              <a:gd name="connsiteX2" fmla="*/ 7566 w 13126"/>
              <a:gd name="connsiteY2" fmla="*/ 3656 h 12103"/>
              <a:gd name="connsiteX3" fmla="*/ 4 w 13126"/>
              <a:gd name="connsiteY3" fmla="*/ 12103 h 12103"/>
              <a:gd name="connsiteX0" fmla="*/ 13126 w 13126"/>
              <a:gd name="connsiteY0" fmla="*/ 0 h 12103"/>
              <a:gd name="connsiteX1" fmla="*/ 7491 w 13126"/>
              <a:gd name="connsiteY1" fmla="*/ 4448 h 12103"/>
              <a:gd name="connsiteX2" fmla="*/ 7566 w 13126"/>
              <a:gd name="connsiteY2" fmla="*/ 3656 h 12103"/>
              <a:gd name="connsiteX3" fmla="*/ 4 w 13126"/>
              <a:gd name="connsiteY3" fmla="*/ 12103 h 12103"/>
              <a:gd name="connsiteX0" fmla="*/ 13126 w 13126"/>
              <a:gd name="connsiteY0" fmla="*/ 0 h 12103"/>
              <a:gd name="connsiteX1" fmla="*/ 7491 w 13126"/>
              <a:gd name="connsiteY1" fmla="*/ 4448 h 12103"/>
              <a:gd name="connsiteX2" fmla="*/ 7272 w 13126"/>
              <a:gd name="connsiteY2" fmla="*/ 4701 h 12103"/>
              <a:gd name="connsiteX3" fmla="*/ 4 w 13126"/>
              <a:gd name="connsiteY3" fmla="*/ 12103 h 12103"/>
              <a:gd name="connsiteX0" fmla="*/ 13126 w 13126"/>
              <a:gd name="connsiteY0" fmla="*/ 0 h 12103"/>
              <a:gd name="connsiteX1" fmla="*/ 7491 w 13126"/>
              <a:gd name="connsiteY1" fmla="*/ 4448 h 12103"/>
              <a:gd name="connsiteX2" fmla="*/ 7272 w 13126"/>
              <a:gd name="connsiteY2" fmla="*/ 4701 h 12103"/>
              <a:gd name="connsiteX3" fmla="*/ 4 w 13126"/>
              <a:gd name="connsiteY3" fmla="*/ 12103 h 12103"/>
              <a:gd name="connsiteX0" fmla="*/ 13126 w 13126"/>
              <a:gd name="connsiteY0" fmla="*/ 0 h 12103"/>
              <a:gd name="connsiteX1" fmla="*/ 7491 w 13126"/>
              <a:gd name="connsiteY1" fmla="*/ 4448 h 12103"/>
              <a:gd name="connsiteX2" fmla="*/ 7272 w 13126"/>
              <a:gd name="connsiteY2" fmla="*/ 4701 h 12103"/>
              <a:gd name="connsiteX3" fmla="*/ 4 w 13126"/>
              <a:gd name="connsiteY3" fmla="*/ 12103 h 12103"/>
              <a:gd name="connsiteX0" fmla="*/ 13125 w 13125"/>
              <a:gd name="connsiteY0" fmla="*/ 59 h 12162"/>
              <a:gd name="connsiteX1" fmla="*/ 7490 w 13125"/>
              <a:gd name="connsiteY1" fmla="*/ 4507 h 12162"/>
              <a:gd name="connsiteX2" fmla="*/ 12960 w 13125"/>
              <a:gd name="connsiteY2" fmla="*/ 3 h 12162"/>
              <a:gd name="connsiteX3" fmla="*/ 3 w 13125"/>
              <a:gd name="connsiteY3" fmla="*/ 12162 h 12162"/>
              <a:gd name="connsiteX0" fmla="*/ 13125 w 13735"/>
              <a:gd name="connsiteY0" fmla="*/ 1200 h 13303"/>
              <a:gd name="connsiteX1" fmla="*/ 13103 w 13735"/>
              <a:gd name="connsiteY1" fmla="*/ 1171 h 13303"/>
              <a:gd name="connsiteX2" fmla="*/ 12960 w 13735"/>
              <a:gd name="connsiteY2" fmla="*/ 1144 h 13303"/>
              <a:gd name="connsiteX3" fmla="*/ 3 w 13735"/>
              <a:gd name="connsiteY3" fmla="*/ 13303 h 13303"/>
              <a:gd name="connsiteX0" fmla="*/ 13125 w 13735"/>
              <a:gd name="connsiteY0" fmla="*/ 1200 h 13303"/>
              <a:gd name="connsiteX1" fmla="*/ 13103 w 13735"/>
              <a:gd name="connsiteY1" fmla="*/ 1171 h 13303"/>
              <a:gd name="connsiteX2" fmla="*/ 12960 w 13735"/>
              <a:gd name="connsiteY2" fmla="*/ 1144 h 13303"/>
              <a:gd name="connsiteX3" fmla="*/ 3 w 13735"/>
              <a:gd name="connsiteY3" fmla="*/ 13303 h 13303"/>
              <a:gd name="connsiteX0" fmla="*/ 13125 w 14146"/>
              <a:gd name="connsiteY0" fmla="*/ 1985 h 14088"/>
              <a:gd name="connsiteX1" fmla="*/ 13589 w 14146"/>
              <a:gd name="connsiteY1" fmla="*/ 1006 h 14088"/>
              <a:gd name="connsiteX2" fmla="*/ 12960 w 14146"/>
              <a:gd name="connsiteY2" fmla="*/ 1929 h 14088"/>
              <a:gd name="connsiteX3" fmla="*/ 3 w 14146"/>
              <a:gd name="connsiteY3" fmla="*/ 14088 h 14088"/>
              <a:gd name="connsiteX0" fmla="*/ 13496 w 14201"/>
              <a:gd name="connsiteY0" fmla="*/ 1149 h 14266"/>
              <a:gd name="connsiteX1" fmla="*/ 13589 w 14201"/>
              <a:gd name="connsiteY1" fmla="*/ 1184 h 14266"/>
              <a:gd name="connsiteX2" fmla="*/ 12960 w 14201"/>
              <a:gd name="connsiteY2" fmla="*/ 2107 h 14266"/>
              <a:gd name="connsiteX3" fmla="*/ 3 w 14201"/>
              <a:gd name="connsiteY3" fmla="*/ 14266 h 14266"/>
              <a:gd name="connsiteX0" fmla="*/ 13496 w 14201"/>
              <a:gd name="connsiteY0" fmla="*/ 1149 h 14266"/>
              <a:gd name="connsiteX1" fmla="*/ 13589 w 14201"/>
              <a:gd name="connsiteY1" fmla="*/ 1184 h 14266"/>
              <a:gd name="connsiteX2" fmla="*/ 13581 w 14201"/>
              <a:gd name="connsiteY2" fmla="*/ 1058 h 14266"/>
              <a:gd name="connsiteX3" fmla="*/ 3 w 14201"/>
              <a:gd name="connsiteY3" fmla="*/ 14266 h 14266"/>
              <a:gd name="connsiteX0" fmla="*/ 13496 w 14201"/>
              <a:gd name="connsiteY0" fmla="*/ 1149 h 14266"/>
              <a:gd name="connsiteX1" fmla="*/ 13589 w 14201"/>
              <a:gd name="connsiteY1" fmla="*/ 1184 h 14266"/>
              <a:gd name="connsiteX2" fmla="*/ 13581 w 14201"/>
              <a:gd name="connsiteY2" fmla="*/ 1058 h 14266"/>
              <a:gd name="connsiteX3" fmla="*/ 3 w 14201"/>
              <a:gd name="connsiteY3" fmla="*/ 14266 h 14266"/>
              <a:gd name="connsiteX0" fmla="*/ 13495 w 14200"/>
              <a:gd name="connsiteY0" fmla="*/ 1149 h 14266"/>
              <a:gd name="connsiteX1" fmla="*/ 13588 w 14200"/>
              <a:gd name="connsiteY1" fmla="*/ 1184 h 14266"/>
              <a:gd name="connsiteX2" fmla="*/ 14083 w 14200"/>
              <a:gd name="connsiteY2" fmla="*/ 177 h 14266"/>
              <a:gd name="connsiteX3" fmla="*/ 2 w 14200"/>
              <a:gd name="connsiteY3" fmla="*/ 14266 h 14266"/>
              <a:gd name="connsiteX0" fmla="*/ 13495 w 14130"/>
              <a:gd name="connsiteY0" fmla="*/ 987 h 14104"/>
              <a:gd name="connsiteX1" fmla="*/ 13588 w 14130"/>
              <a:gd name="connsiteY1" fmla="*/ 1022 h 14104"/>
              <a:gd name="connsiteX2" fmla="*/ 14083 w 14130"/>
              <a:gd name="connsiteY2" fmla="*/ 15 h 14104"/>
              <a:gd name="connsiteX3" fmla="*/ 2 w 14130"/>
              <a:gd name="connsiteY3" fmla="*/ 14104 h 14104"/>
              <a:gd name="connsiteX0" fmla="*/ 13495 w 14130"/>
              <a:gd name="connsiteY0" fmla="*/ 987 h 14104"/>
              <a:gd name="connsiteX1" fmla="*/ 13588 w 14130"/>
              <a:gd name="connsiteY1" fmla="*/ 1022 h 14104"/>
              <a:gd name="connsiteX2" fmla="*/ 14083 w 14130"/>
              <a:gd name="connsiteY2" fmla="*/ 15 h 14104"/>
              <a:gd name="connsiteX3" fmla="*/ 2 w 14130"/>
              <a:gd name="connsiteY3" fmla="*/ 14104 h 14104"/>
              <a:gd name="connsiteX0" fmla="*/ 13495 w 14179"/>
              <a:gd name="connsiteY0" fmla="*/ 1254 h 14371"/>
              <a:gd name="connsiteX1" fmla="*/ 14048 w 14179"/>
              <a:gd name="connsiteY1" fmla="*/ 325 h 14371"/>
              <a:gd name="connsiteX2" fmla="*/ 14083 w 14179"/>
              <a:gd name="connsiteY2" fmla="*/ 282 h 14371"/>
              <a:gd name="connsiteX3" fmla="*/ 2 w 14179"/>
              <a:gd name="connsiteY3" fmla="*/ 14371 h 14371"/>
              <a:gd name="connsiteX0" fmla="*/ 13495 w 14179"/>
              <a:gd name="connsiteY0" fmla="*/ 1018 h 14135"/>
              <a:gd name="connsiteX1" fmla="*/ 14048 w 14179"/>
              <a:gd name="connsiteY1" fmla="*/ 89 h 14135"/>
              <a:gd name="connsiteX2" fmla="*/ 14083 w 14179"/>
              <a:gd name="connsiteY2" fmla="*/ 46 h 14135"/>
              <a:gd name="connsiteX3" fmla="*/ 2 w 14179"/>
              <a:gd name="connsiteY3" fmla="*/ 14135 h 14135"/>
              <a:gd name="connsiteX0" fmla="*/ 14149 w 14179"/>
              <a:gd name="connsiteY0" fmla="*/ 0 h 14145"/>
              <a:gd name="connsiteX1" fmla="*/ 14048 w 14179"/>
              <a:gd name="connsiteY1" fmla="*/ 99 h 14145"/>
              <a:gd name="connsiteX2" fmla="*/ 14083 w 14179"/>
              <a:gd name="connsiteY2" fmla="*/ 56 h 14145"/>
              <a:gd name="connsiteX3" fmla="*/ 2 w 14179"/>
              <a:gd name="connsiteY3" fmla="*/ 14145 h 14145"/>
              <a:gd name="connsiteX0" fmla="*/ 14149 w 14179"/>
              <a:gd name="connsiteY0" fmla="*/ 0 h 14145"/>
              <a:gd name="connsiteX1" fmla="*/ 14048 w 14179"/>
              <a:gd name="connsiteY1" fmla="*/ 99 h 14145"/>
              <a:gd name="connsiteX2" fmla="*/ 14083 w 14179"/>
              <a:gd name="connsiteY2" fmla="*/ 56 h 14145"/>
              <a:gd name="connsiteX3" fmla="*/ 2 w 14179"/>
              <a:gd name="connsiteY3" fmla="*/ 14145 h 14145"/>
              <a:gd name="connsiteX0" fmla="*/ 14147 w 14149"/>
              <a:gd name="connsiteY0" fmla="*/ 0 h 14145"/>
              <a:gd name="connsiteX1" fmla="*/ 14046 w 14149"/>
              <a:gd name="connsiteY1" fmla="*/ 99 h 14145"/>
              <a:gd name="connsiteX2" fmla="*/ 0 w 14149"/>
              <a:gd name="connsiteY2" fmla="*/ 14145 h 14145"/>
              <a:gd name="connsiteX0" fmla="*/ 14147 w 14147"/>
              <a:gd name="connsiteY0" fmla="*/ 0 h 14145"/>
              <a:gd name="connsiteX1" fmla="*/ 0 w 14147"/>
              <a:gd name="connsiteY1" fmla="*/ 14145 h 14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147" h="14145">
                <a:moveTo>
                  <a:pt x="14147" y="0"/>
                </a:moveTo>
                <a:lnTo>
                  <a:pt x="0" y="14145"/>
                </a:lnTo>
              </a:path>
            </a:pathLst>
          </a:custGeom>
          <a:noFill/>
          <a:ln w="12700" cmpd="sng">
            <a:solidFill>
              <a:srgbClr val="CC00CC"/>
            </a:solidFill>
            <a:round/>
            <a:headEnd type="none" w="med" len="med"/>
            <a:tailEnd type="stealth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31" name="Group 63"/>
          <p:cNvGrpSpPr>
            <a:grpSpLocks/>
          </p:cNvGrpSpPr>
          <p:nvPr/>
        </p:nvGrpSpPr>
        <p:grpSpPr bwMode="auto">
          <a:xfrm>
            <a:off x="5434261" y="3882436"/>
            <a:ext cx="153988" cy="266700"/>
            <a:chOff x="2925" y="2285"/>
            <a:chExt cx="138" cy="238"/>
          </a:xfrm>
        </p:grpSpPr>
        <p:sp>
          <p:nvSpPr>
            <p:cNvPr id="332" name="AutoShape 64"/>
            <p:cNvSpPr>
              <a:spLocks noChangeArrowheads="1"/>
            </p:cNvSpPr>
            <p:nvPr/>
          </p:nvSpPr>
          <p:spPr bwMode="auto">
            <a:xfrm rot="5400000">
              <a:off x="2938" y="2272"/>
              <a:ext cx="112" cy="138"/>
            </a:xfrm>
            <a:prstGeom prst="triangle">
              <a:avLst>
                <a:gd name="adj" fmla="val 5238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700">
                <a:solidFill>
                  <a:srgbClr val="FF3300"/>
                </a:solidFill>
              </a:endParaRPr>
            </a:p>
          </p:txBody>
        </p:sp>
        <p:sp>
          <p:nvSpPr>
            <p:cNvPr id="334" name="Line 65"/>
            <p:cNvSpPr>
              <a:spLocks noChangeShapeType="1"/>
            </p:cNvSpPr>
            <p:nvPr/>
          </p:nvSpPr>
          <p:spPr bwMode="auto">
            <a:xfrm>
              <a:off x="2925" y="2387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800">
                <a:solidFill>
                  <a:srgbClr val="000000"/>
                </a:solidFill>
              </a:endParaRPr>
            </a:p>
          </p:txBody>
        </p:sp>
      </p:grpSp>
      <p:sp>
        <p:nvSpPr>
          <p:cNvPr id="335" name="Text Box 144"/>
          <p:cNvSpPr txBox="1">
            <a:spLocks noChangeArrowheads="1"/>
          </p:cNvSpPr>
          <p:nvPr/>
        </p:nvSpPr>
        <p:spPr bwMode="auto">
          <a:xfrm rot="19816956">
            <a:off x="5319961" y="4411236"/>
            <a:ext cx="53657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400" b="1" dirty="0" smtClean="0">
                <a:solidFill>
                  <a:srgbClr val="00CC00"/>
                </a:solidFill>
              </a:rPr>
              <a:t>Зона № 2</a:t>
            </a:r>
          </a:p>
        </p:txBody>
      </p:sp>
      <p:sp>
        <p:nvSpPr>
          <p:cNvPr id="336" name="Freeform 118"/>
          <p:cNvSpPr>
            <a:spLocks/>
          </p:cNvSpPr>
          <p:nvPr/>
        </p:nvSpPr>
        <p:spPr bwMode="auto">
          <a:xfrm rot="8180456" flipH="1" flipV="1">
            <a:off x="4429014" y="4693618"/>
            <a:ext cx="1405140" cy="634491"/>
          </a:xfrm>
          <a:custGeom>
            <a:avLst/>
            <a:gdLst>
              <a:gd name="connsiteX0" fmla="*/ 10000 w 10000"/>
              <a:gd name="connsiteY0" fmla="*/ 0 h 10000"/>
              <a:gd name="connsiteX1" fmla="*/ 7719 w 10000"/>
              <a:gd name="connsiteY1" fmla="*/ 5771 h 10000"/>
              <a:gd name="connsiteX2" fmla="*/ 0 w 10000"/>
              <a:gd name="connsiteY2" fmla="*/ 10000 h 10000"/>
              <a:gd name="connsiteX0" fmla="*/ 8129 w 8129"/>
              <a:gd name="connsiteY0" fmla="*/ 0 h 9412"/>
              <a:gd name="connsiteX1" fmla="*/ 5848 w 8129"/>
              <a:gd name="connsiteY1" fmla="*/ 5771 h 9412"/>
              <a:gd name="connsiteX2" fmla="*/ 0 w 8129"/>
              <a:gd name="connsiteY2" fmla="*/ 9412 h 9412"/>
              <a:gd name="connsiteX0" fmla="*/ 10000 w 10000"/>
              <a:gd name="connsiteY0" fmla="*/ 0 h 10719"/>
              <a:gd name="connsiteX1" fmla="*/ 7194 w 10000"/>
              <a:gd name="connsiteY1" fmla="*/ 6132 h 10719"/>
              <a:gd name="connsiteX2" fmla="*/ 0 w 10000"/>
              <a:gd name="connsiteY2" fmla="*/ 10000 h 10719"/>
              <a:gd name="connsiteX0" fmla="*/ 10000 w 10000"/>
              <a:gd name="connsiteY0" fmla="*/ 0 h 10719"/>
              <a:gd name="connsiteX1" fmla="*/ 5601 w 10000"/>
              <a:gd name="connsiteY1" fmla="*/ 7538 h 10719"/>
              <a:gd name="connsiteX2" fmla="*/ 0 w 10000"/>
              <a:gd name="connsiteY2" fmla="*/ 10000 h 10719"/>
              <a:gd name="connsiteX0" fmla="*/ 9858 w 9858"/>
              <a:gd name="connsiteY0" fmla="*/ 0 h 9500"/>
              <a:gd name="connsiteX1" fmla="*/ 5459 w 9858"/>
              <a:gd name="connsiteY1" fmla="*/ 7538 h 9500"/>
              <a:gd name="connsiteX2" fmla="*/ 0 w 9858"/>
              <a:gd name="connsiteY2" fmla="*/ 9226 h 9500"/>
              <a:gd name="connsiteX0" fmla="*/ 10000 w 10000"/>
              <a:gd name="connsiteY0" fmla="*/ 0 h 10371"/>
              <a:gd name="connsiteX1" fmla="*/ 5538 w 10000"/>
              <a:gd name="connsiteY1" fmla="*/ 7935 h 10371"/>
              <a:gd name="connsiteX2" fmla="*/ 0 w 10000"/>
              <a:gd name="connsiteY2" fmla="*/ 9712 h 10371"/>
              <a:gd name="connsiteX0" fmla="*/ 10000 w 10000"/>
              <a:gd name="connsiteY0" fmla="*/ 0 h 10751"/>
              <a:gd name="connsiteX1" fmla="*/ 9122 w 10000"/>
              <a:gd name="connsiteY1" fmla="*/ 9230 h 10751"/>
              <a:gd name="connsiteX2" fmla="*/ 0 w 10000"/>
              <a:gd name="connsiteY2" fmla="*/ 9712 h 10751"/>
              <a:gd name="connsiteX0" fmla="*/ 10000 w 10000"/>
              <a:gd name="connsiteY0" fmla="*/ 0 h 10784"/>
              <a:gd name="connsiteX1" fmla="*/ 7752 w 10000"/>
              <a:gd name="connsiteY1" fmla="*/ 9307 h 10784"/>
              <a:gd name="connsiteX2" fmla="*/ 0 w 10000"/>
              <a:gd name="connsiteY2" fmla="*/ 9712 h 10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00" h="10784">
                <a:moveTo>
                  <a:pt x="10000" y="0"/>
                </a:moveTo>
                <a:cubicBezTo>
                  <a:pt x="9258" y="1023"/>
                  <a:pt x="9443" y="7552"/>
                  <a:pt x="7752" y="9307"/>
                </a:cubicBezTo>
                <a:cubicBezTo>
                  <a:pt x="6061" y="11061"/>
                  <a:pt x="2315" y="11324"/>
                  <a:pt x="0" y="9712"/>
                </a:cubicBezTo>
              </a:path>
            </a:pathLst>
          </a:custGeom>
          <a:noFill/>
          <a:ln w="12700" cmpd="sng">
            <a:solidFill>
              <a:srgbClr val="CC00CC"/>
            </a:solidFill>
            <a:round/>
            <a:headEnd type="none" w="med" len="med"/>
            <a:tailEnd type="stealth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7" name="Freeform 118"/>
          <p:cNvSpPr>
            <a:spLocks/>
          </p:cNvSpPr>
          <p:nvPr/>
        </p:nvSpPr>
        <p:spPr bwMode="auto">
          <a:xfrm rot="4050916" flipH="1" flipV="1">
            <a:off x="5483921" y="4281190"/>
            <a:ext cx="660371" cy="474219"/>
          </a:xfrm>
          <a:custGeom>
            <a:avLst/>
            <a:gdLst>
              <a:gd name="connsiteX0" fmla="*/ 10000 w 10000"/>
              <a:gd name="connsiteY0" fmla="*/ 0 h 10000"/>
              <a:gd name="connsiteX1" fmla="*/ 7719 w 10000"/>
              <a:gd name="connsiteY1" fmla="*/ 5771 h 10000"/>
              <a:gd name="connsiteX2" fmla="*/ 0 w 10000"/>
              <a:gd name="connsiteY2" fmla="*/ 10000 h 10000"/>
              <a:gd name="connsiteX0" fmla="*/ 8129 w 8129"/>
              <a:gd name="connsiteY0" fmla="*/ 0 h 9412"/>
              <a:gd name="connsiteX1" fmla="*/ 5848 w 8129"/>
              <a:gd name="connsiteY1" fmla="*/ 5771 h 9412"/>
              <a:gd name="connsiteX2" fmla="*/ 0 w 8129"/>
              <a:gd name="connsiteY2" fmla="*/ 9412 h 9412"/>
              <a:gd name="connsiteX0" fmla="*/ 10000 w 10000"/>
              <a:gd name="connsiteY0" fmla="*/ 0 h 10719"/>
              <a:gd name="connsiteX1" fmla="*/ 7194 w 10000"/>
              <a:gd name="connsiteY1" fmla="*/ 6132 h 10719"/>
              <a:gd name="connsiteX2" fmla="*/ 0 w 10000"/>
              <a:gd name="connsiteY2" fmla="*/ 10000 h 10719"/>
              <a:gd name="connsiteX0" fmla="*/ 10000 w 10000"/>
              <a:gd name="connsiteY0" fmla="*/ 0 h 10719"/>
              <a:gd name="connsiteX1" fmla="*/ 5601 w 10000"/>
              <a:gd name="connsiteY1" fmla="*/ 7538 h 10719"/>
              <a:gd name="connsiteX2" fmla="*/ 0 w 10000"/>
              <a:gd name="connsiteY2" fmla="*/ 10000 h 10719"/>
              <a:gd name="connsiteX0" fmla="*/ 8930 w 8930"/>
              <a:gd name="connsiteY0" fmla="*/ 0 h 11602"/>
              <a:gd name="connsiteX1" fmla="*/ 4531 w 8930"/>
              <a:gd name="connsiteY1" fmla="*/ 7538 h 11602"/>
              <a:gd name="connsiteX2" fmla="*/ 0 w 8930"/>
              <a:gd name="connsiteY2" fmla="*/ 11493 h 11602"/>
              <a:gd name="connsiteX0" fmla="*/ 10000 w 10000"/>
              <a:gd name="connsiteY0" fmla="*/ 0 h 12076"/>
              <a:gd name="connsiteX1" fmla="*/ 5074 w 10000"/>
              <a:gd name="connsiteY1" fmla="*/ 6497 h 12076"/>
              <a:gd name="connsiteX2" fmla="*/ 0 w 10000"/>
              <a:gd name="connsiteY2" fmla="*/ 9906 h 12076"/>
              <a:gd name="connsiteX0" fmla="*/ 10000 w 10000"/>
              <a:gd name="connsiteY0" fmla="*/ 0 h 13098"/>
              <a:gd name="connsiteX1" fmla="*/ 5169 w 10000"/>
              <a:gd name="connsiteY1" fmla="*/ 10541 h 13098"/>
              <a:gd name="connsiteX2" fmla="*/ 0 w 10000"/>
              <a:gd name="connsiteY2" fmla="*/ 9906 h 13098"/>
              <a:gd name="connsiteX0" fmla="*/ 10000 w 10000"/>
              <a:gd name="connsiteY0" fmla="*/ 0 h 13098"/>
              <a:gd name="connsiteX1" fmla="*/ 5169 w 10000"/>
              <a:gd name="connsiteY1" fmla="*/ 10541 h 13098"/>
              <a:gd name="connsiteX2" fmla="*/ 0 w 10000"/>
              <a:gd name="connsiteY2" fmla="*/ 9906 h 13098"/>
              <a:gd name="connsiteX0" fmla="*/ 10000 w 10000"/>
              <a:gd name="connsiteY0" fmla="*/ 0 h 13460"/>
              <a:gd name="connsiteX1" fmla="*/ 5169 w 10000"/>
              <a:gd name="connsiteY1" fmla="*/ 10541 h 13460"/>
              <a:gd name="connsiteX2" fmla="*/ 0 w 10000"/>
              <a:gd name="connsiteY2" fmla="*/ 9906 h 13460"/>
              <a:gd name="connsiteX0" fmla="*/ 10000 w 10000"/>
              <a:gd name="connsiteY0" fmla="*/ 0 h 14186"/>
              <a:gd name="connsiteX1" fmla="*/ 5169 w 10000"/>
              <a:gd name="connsiteY1" fmla="*/ 10541 h 14186"/>
              <a:gd name="connsiteX2" fmla="*/ 0 w 10000"/>
              <a:gd name="connsiteY2" fmla="*/ 9906 h 14186"/>
              <a:gd name="connsiteX0" fmla="*/ 10000 w 10000"/>
              <a:gd name="connsiteY0" fmla="*/ 0 h 14575"/>
              <a:gd name="connsiteX1" fmla="*/ 5169 w 10000"/>
              <a:gd name="connsiteY1" fmla="*/ 10541 h 14575"/>
              <a:gd name="connsiteX2" fmla="*/ 0 w 10000"/>
              <a:gd name="connsiteY2" fmla="*/ 9906 h 14575"/>
              <a:gd name="connsiteX0" fmla="*/ 10499 w 10499"/>
              <a:gd name="connsiteY0" fmla="*/ 0 h 13215"/>
              <a:gd name="connsiteX1" fmla="*/ 5668 w 10499"/>
              <a:gd name="connsiteY1" fmla="*/ 10541 h 13215"/>
              <a:gd name="connsiteX2" fmla="*/ 0 w 10499"/>
              <a:gd name="connsiteY2" fmla="*/ 7524 h 13215"/>
              <a:gd name="connsiteX0" fmla="*/ 10503 w 10503"/>
              <a:gd name="connsiteY0" fmla="*/ 0 h 13077"/>
              <a:gd name="connsiteX1" fmla="*/ 5672 w 10503"/>
              <a:gd name="connsiteY1" fmla="*/ 10541 h 13077"/>
              <a:gd name="connsiteX2" fmla="*/ 4 w 10503"/>
              <a:gd name="connsiteY2" fmla="*/ 7524 h 13077"/>
              <a:gd name="connsiteX0" fmla="*/ 10624 w 10624"/>
              <a:gd name="connsiteY0" fmla="*/ 0 h 12833"/>
              <a:gd name="connsiteX1" fmla="*/ 5793 w 10624"/>
              <a:gd name="connsiteY1" fmla="*/ 10541 h 12833"/>
              <a:gd name="connsiteX2" fmla="*/ 125 w 10624"/>
              <a:gd name="connsiteY2" fmla="*/ 7524 h 12833"/>
              <a:gd name="connsiteX0" fmla="*/ 10602 w 10602"/>
              <a:gd name="connsiteY0" fmla="*/ 0 h 12027"/>
              <a:gd name="connsiteX1" fmla="*/ 5771 w 10602"/>
              <a:gd name="connsiteY1" fmla="*/ 10541 h 12027"/>
              <a:gd name="connsiteX2" fmla="*/ 553 w 10602"/>
              <a:gd name="connsiteY2" fmla="*/ 11636 h 12027"/>
              <a:gd name="connsiteX3" fmla="*/ 103 w 10602"/>
              <a:gd name="connsiteY3" fmla="*/ 7524 h 12027"/>
              <a:gd name="connsiteX0" fmla="*/ 10526 w 10526"/>
              <a:gd name="connsiteY0" fmla="*/ 0 h 12027"/>
              <a:gd name="connsiteX1" fmla="*/ 5695 w 10526"/>
              <a:gd name="connsiteY1" fmla="*/ 10541 h 12027"/>
              <a:gd name="connsiteX2" fmla="*/ 477 w 10526"/>
              <a:gd name="connsiteY2" fmla="*/ 11636 h 12027"/>
              <a:gd name="connsiteX3" fmla="*/ 221 w 10526"/>
              <a:gd name="connsiteY3" fmla="*/ 6596 h 12027"/>
              <a:gd name="connsiteX0" fmla="*/ 10321 w 10321"/>
              <a:gd name="connsiteY0" fmla="*/ 0 h 13355"/>
              <a:gd name="connsiteX1" fmla="*/ 5490 w 10321"/>
              <a:gd name="connsiteY1" fmla="*/ 10541 h 13355"/>
              <a:gd name="connsiteX2" fmla="*/ 652 w 10321"/>
              <a:gd name="connsiteY2" fmla="*/ 13245 h 13355"/>
              <a:gd name="connsiteX3" fmla="*/ 16 w 10321"/>
              <a:gd name="connsiteY3" fmla="*/ 6596 h 13355"/>
              <a:gd name="connsiteX0" fmla="*/ 10305 w 10305"/>
              <a:gd name="connsiteY0" fmla="*/ 0 h 12996"/>
              <a:gd name="connsiteX1" fmla="*/ 5474 w 10305"/>
              <a:gd name="connsiteY1" fmla="*/ 10541 h 12996"/>
              <a:gd name="connsiteX2" fmla="*/ 699 w 10305"/>
              <a:gd name="connsiteY2" fmla="*/ 12857 h 12996"/>
              <a:gd name="connsiteX3" fmla="*/ 0 w 10305"/>
              <a:gd name="connsiteY3" fmla="*/ 6596 h 12996"/>
              <a:gd name="connsiteX0" fmla="*/ 10305 w 10305"/>
              <a:gd name="connsiteY0" fmla="*/ 0 h 13226"/>
              <a:gd name="connsiteX1" fmla="*/ 5542 w 10305"/>
              <a:gd name="connsiteY1" fmla="*/ 11702 h 13226"/>
              <a:gd name="connsiteX2" fmla="*/ 699 w 10305"/>
              <a:gd name="connsiteY2" fmla="*/ 12857 h 13226"/>
              <a:gd name="connsiteX3" fmla="*/ 0 w 10305"/>
              <a:gd name="connsiteY3" fmla="*/ 6596 h 13226"/>
              <a:gd name="connsiteX0" fmla="*/ 10305 w 10305"/>
              <a:gd name="connsiteY0" fmla="*/ 0 h 12957"/>
              <a:gd name="connsiteX1" fmla="*/ 5651 w 10305"/>
              <a:gd name="connsiteY1" fmla="*/ 9978 h 12957"/>
              <a:gd name="connsiteX2" fmla="*/ 699 w 10305"/>
              <a:gd name="connsiteY2" fmla="*/ 12857 h 12957"/>
              <a:gd name="connsiteX3" fmla="*/ 0 w 10305"/>
              <a:gd name="connsiteY3" fmla="*/ 6596 h 12957"/>
              <a:gd name="connsiteX0" fmla="*/ 10305 w 10834"/>
              <a:gd name="connsiteY0" fmla="*/ 0 h 12951"/>
              <a:gd name="connsiteX1" fmla="*/ 10184 w 10834"/>
              <a:gd name="connsiteY1" fmla="*/ 9847 h 12951"/>
              <a:gd name="connsiteX2" fmla="*/ 699 w 10834"/>
              <a:gd name="connsiteY2" fmla="*/ 12857 h 12951"/>
              <a:gd name="connsiteX3" fmla="*/ 0 w 10834"/>
              <a:gd name="connsiteY3" fmla="*/ 6596 h 12951"/>
              <a:gd name="connsiteX0" fmla="*/ 10305 w 10834"/>
              <a:gd name="connsiteY0" fmla="*/ 0 h 16366"/>
              <a:gd name="connsiteX1" fmla="*/ 10184 w 10834"/>
              <a:gd name="connsiteY1" fmla="*/ 9847 h 16366"/>
              <a:gd name="connsiteX2" fmla="*/ 7715 w 10834"/>
              <a:gd name="connsiteY2" fmla="*/ 16331 h 16366"/>
              <a:gd name="connsiteX3" fmla="*/ 0 w 10834"/>
              <a:gd name="connsiteY3" fmla="*/ 6596 h 16366"/>
              <a:gd name="connsiteX0" fmla="*/ 11687 w 12216"/>
              <a:gd name="connsiteY0" fmla="*/ 0 h 16366"/>
              <a:gd name="connsiteX1" fmla="*/ 11566 w 12216"/>
              <a:gd name="connsiteY1" fmla="*/ 9847 h 16366"/>
              <a:gd name="connsiteX2" fmla="*/ 9097 w 12216"/>
              <a:gd name="connsiteY2" fmla="*/ 16331 h 16366"/>
              <a:gd name="connsiteX3" fmla="*/ 0 w 12216"/>
              <a:gd name="connsiteY3" fmla="*/ 14453 h 16366"/>
              <a:gd name="connsiteX0" fmla="*/ 11687 w 12216"/>
              <a:gd name="connsiteY0" fmla="*/ 0 h 14453"/>
              <a:gd name="connsiteX1" fmla="*/ 11566 w 12216"/>
              <a:gd name="connsiteY1" fmla="*/ 9847 h 14453"/>
              <a:gd name="connsiteX2" fmla="*/ 0 w 12216"/>
              <a:gd name="connsiteY2" fmla="*/ 14453 h 14453"/>
              <a:gd name="connsiteX0" fmla="*/ 18169 w 18169"/>
              <a:gd name="connsiteY0" fmla="*/ 0 h 14453"/>
              <a:gd name="connsiteX1" fmla="*/ 240 w 18169"/>
              <a:gd name="connsiteY1" fmla="*/ 5193 h 14453"/>
              <a:gd name="connsiteX2" fmla="*/ 6482 w 18169"/>
              <a:gd name="connsiteY2" fmla="*/ 14453 h 14453"/>
              <a:gd name="connsiteX0" fmla="*/ 18361 w 18361"/>
              <a:gd name="connsiteY0" fmla="*/ 0 h 14453"/>
              <a:gd name="connsiteX1" fmla="*/ 432 w 18361"/>
              <a:gd name="connsiteY1" fmla="*/ 5193 h 14453"/>
              <a:gd name="connsiteX2" fmla="*/ 6674 w 18361"/>
              <a:gd name="connsiteY2" fmla="*/ 14453 h 14453"/>
              <a:gd name="connsiteX0" fmla="*/ 18730 w 18730"/>
              <a:gd name="connsiteY0" fmla="*/ 0 h 11110"/>
              <a:gd name="connsiteX1" fmla="*/ 801 w 18730"/>
              <a:gd name="connsiteY1" fmla="*/ 5193 h 11110"/>
              <a:gd name="connsiteX2" fmla="*/ 3804 w 18730"/>
              <a:gd name="connsiteY2" fmla="*/ 11110 h 11110"/>
              <a:gd name="connsiteX0" fmla="*/ 16926 w 16926"/>
              <a:gd name="connsiteY0" fmla="*/ 0 h 12103"/>
              <a:gd name="connsiteX1" fmla="*/ 801 w 16926"/>
              <a:gd name="connsiteY1" fmla="*/ 6186 h 12103"/>
              <a:gd name="connsiteX2" fmla="*/ 3804 w 16926"/>
              <a:gd name="connsiteY2" fmla="*/ 12103 h 12103"/>
              <a:gd name="connsiteX0" fmla="*/ 13571 w 14011"/>
              <a:gd name="connsiteY0" fmla="*/ 855 h 12958"/>
              <a:gd name="connsiteX1" fmla="*/ 13340 w 14011"/>
              <a:gd name="connsiteY1" fmla="*/ 1268 h 12958"/>
              <a:gd name="connsiteX2" fmla="*/ 449 w 14011"/>
              <a:gd name="connsiteY2" fmla="*/ 12958 h 12958"/>
              <a:gd name="connsiteX0" fmla="*/ 13581 w 14021"/>
              <a:gd name="connsiteY0" fmla="*/ 855 h 12958"/>
              <a:gd name="connsiteX1" fmla="*/ 13350 w 14021"/>
              <a:gd name="connsiteY1" fmla="*/ 1268 h 12958"/>
              <a:gd name="connsiteX2" fmla="*/ 1194 w 14021"/>
              <a:gd name="connsiteY2" fmla="*/ 7686 h 12958"/>
              <a:gd name="connsiteX3" fmla="*/ 459 w 14021"/>
              <a:gd name="connsiteY3" fmla="*/ 12958 h 12958"/>
              <a:gd name="connsiteX0" fmla="*/ 13581 w 13581"/>
              <a:gd name="connsiteY0" fmla="*/ 0 h 12103"/>
              <a:gd name="connsiteX1" fmla="*/ 1194 w 13581"/>
              <a:gd name="connsiteY1" fmla="*/ 6831 h 12103"/>
              <a:gd name="connsiteX2" fmla="*/ 459 w 13581"/>
              <a:gd name="connsiteY2" fmla="*/ 12103 h 12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81" h="12103">
                <a:moveTo>
                  <a:pt x="13581" y="0"/>
                </a:moveTo>
                <a:cubicBezTo>
                  <a:pt x="11000" y="1423"/>
                  <a:pt x="3381" y="4814"/>
                  <a:pt x="1194" y="6831"/>
                </a:cubicBezTo>
                <a:cubicBezTo>
                  <a:pt x="-955" y="8779"/>
                  <a:pt x="450" y="11912"/>
                  <a:pt x="459" y="12103"/>
                </a:cubicBezTo>
              </a:path>
            </a:pathLst>
          </a:custGeom>
          <a:noFill/>
          <a:ln w="12700" cmpd="sng">
            <a:solidFill>
              <a:srgbClr val="CC00CC"/>
            </a:solidFill>
            <a:round/>
            <a:headEnd type="none" w="med" len="med"/>
            <a:tailEnd type="stealth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38" name="Group 101"/>
          <p:cNvGrpSpPr>
            <a:grpSpLocks/>
          </p:cNvGrpSpPr>
          <p:nvPr/>
        </p:nvGrpSpPr>
        <p:grpSpPr bwMode="auto">
          <a:xfrm rot="19978642">
            <a:off x="5445404" y="4782483"/>
            <a:ext cx="935038" cy="73025"/>
            <a:chOff x="2018" y="2091"/>
            <a:chExt cx="590" cy="45"/>
          </a:xfrm>
        </p:grpSpPr>
        <p:sp>
          <p:nvSpPr>
            <p:cNvPr id="339" name="Line 102"/>
            <p:cNvSpPr>
              <a:spLocks noChangeShapeType="1"/>
            </p:cNvSpPr>
            <p:nvPr/>
          </p:nvSpPr>
          <p:spPr bwMode="auto">
            <a:xfrm flipH="1">
              <a:off x="2018" y="2115"/>
              <a:ext cx="544" cy="21"/>
            </a:xfrm>
            <a:prstGeom prst="line">
              <a:avLst/>
            </a:prstGeom>
            <a:noFill/>
            <a:ln w="9525">
              <a:solidFill>
                <a:srgbClr val="00CC0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80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0" name="Oval 103"/>
            <p:cNvSpPr>
              <a:spLocks noChangeArrowheads="1"/>
            </p:cNvSpPr>
            <p:nvPr/>
          </p:nvSpPr>
          <p:spPr bwMode="auto">
            <a:xfrm>
              <a:off x="2562" y="2091"/>
              <a:ext cx="46" cy="4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700">
                <a:solidFill>
                  <a:srgbClr val="000000"/>
                </a:solidFill>
              </a:endParaRPr>
            </a:p>
          </p:txBody>
        </p:sp>
      </p:grpSp>
      <p:sp>
        <p:nvSpPr>
          <p:cNvPr id="341" name="Text Box 60"/>
          <p:cNvSpPr txBox="1">
            <a:spLocks noChangeArrowheads="1"/>
          </p:cNvSpPr>
          <p:nvPr/>
        </p:nvSpPr>
        <p:spPr bwMode="auto">
          <a:xfrm>
            <a:off x="6250765" y="4659806"/>
            <a:ext cx="64472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solidFill>
                  <a:srgbClr val="D60093"/>
                </a:solidFill>
              </a:rPr>
              <a:t>1 Ан-12</a:t>
            </a:r>
          </a:p>
        </p:txBody>
      </p:sp>
      <p:sp>
        <p:nvSpPr>
          <p:cNvPr id="342" name="Freeform 154"/>
          <p:cNvSpPr>
            <a:spLocks/>
          </p:cNvSpPr>
          <p:nvPr/>
        </p:nvSpPr>
        <p:spPr bwMode="auto">
          <a:xfrm rot="5400000">
            <a:off x="4871101" y="4835701"/>
            <a:ext cx="204080" cy="287525"/>
          </a:xfrm>
          <a:custGeom>
            <a:avLst/>
            <a:gdLst>
              <a:gd name="connsiteX0" fmla="*/ 0 w 9447"/>
              <a:gd name="connsiteY0" fmla="*/ 0 h 10047"/>
              <a:gd name="connsiteX1" fmla="*/ 4698 w 9447"/>
              <a:gd name="connsiteY1" fmla="*/ 7054 h 10047"/>
              <a:gd name="connsiteX2" fmla="*/ 9447 w 9447"/>
              <a:gd name="connsiteY2" fmla="*/ 10047 h 10047"/>
              <a:gd name="connsiteX0" fmla="*/ 0 w 10000"/>
              <a:gd name="connsiteY0" fmla="*/ 0 h 10000"/>
              <a:gd name="connsiteX1" fmla="*/ 4973 w 10000"/>
              <a:gd name="connsiteY1" fmla="*/ 7021 h 10000"/>
              <a:gd name="connsiteX2" fmla="*/ 10000 w 10000"/>
              <a:gd name="connsiteY2" fmla="*/ 10000 h 10000"/>
              <a:gd name="connsiteX0" fmla="*/ 0 w 10000"/>
              <a:gd name="connsiteY0" fmla="*/ 0 h 10093"/>
              <a:gd name="connsiteX1" fmla="*/ 4973 w 10000"/>
              <a:gd name="connsiteY1" fmla="*/ 7021 h 10093"/>
              <a:gd name="connsiteX2" fmla="*/ 10000 w 10000"/>
              <a:gd name="connsiteY2" fmla="*/ 10000 h 10093"/>
              <a:gd name="connsiteX0" fmla="*/ 0 w 10000"/>
              <a:gd name="connsiteY0" fmla="*/ 0 h 10165"/>
              <a:gd name="connsiteX1" fmla="*/ 5956 w 10000"/>
              <a:gd name="connsiteY1" fmla="*/ 8088 h 10165"/>
              <a:gd name="connsiteX2" fmla="*/ 10000 w 10000"/>
              <a:gd name="connsiteY2" fmla="*/ 10000 h 10165"/>
              <a:gd name="connsiteX0" fmla="*/ 0 w 10000"/>
              <a:gd name="connsiteY0" fmla="*/ 0 h 10178"/>
              <a:gd name="connsiteX1" fmla="*/ 5956 w 10000"/>
              <a:gd name="connsiteY1" fmla="*/ 8088 h 10178"/>
              <a:gd name="connsiteX2" fmla="*/ 10000 w 10000"/>
              <a:gd name="connsiteY2" fmla="*/ 10000 h 10178"/>
              <a:gd name="connsiteX0" fmla="*/ 0 w 10000"/>
              <a:gd name="connsiteY0" fmla="*/ 0 h 10252"/>
              <a:gd name="connsiteX1" fmla="*/ 4593 w 10000"/>
              <a:gd name="connsiteY1" fmla="*/ 8527 h 10252"/>
              <a:gd name="connsiteX2" fmla="*/ 10000 w 10000"/>
              <a:gd name="connsiteY2" fmla="*/ 10000 h 10252"/>
              <a:gd name="connsiteX0" fmla="*/ 0 w 10000"/>
              <a:gd name="connsiteY0" fmla="*/ 0 h 10292"/>
              <a:gd name="connsiteX1" fmla="*/ 4593 w 10000"/>
              <a:gd name="connsiteY1" fmla="*/ 8527 h 10292"/>
              <a:gd name="connsiteX2" fmla="*/ 10000 w 10000"/>
              <a:gd name="connsiteY2" fmla="*/ 10000 h 10292"/>
              <a:gd name="connsiteX0" fmla="*/ 0 w 10570"/>
              <a:gd name="connsiteY0" fmla="*/ 0 h 10650"/>
              <a:gd name="connsiteX1" fmla="*/ 4593 w 10570"/>
              <a:gd name="connsiteY1" fmla="*/ 8527 h 10650"/>
              <a:gd name="connsiteX2" fmla="*/ 10570 w 10570"/>
              <a:gd name="connsiteY2" fmla="*/ 10434 h 10650"/>
              <a:gd name="connsiteX0" fmla="*/ 0 w 10570"/>
              <a:gd name="connsiteY0" fmla="*/ 0 h 10591"/>
              <a:gd name="connsiteX1" fmla="*/ 4593 w 10570"/>
              <a:gd name="connsiteY1" fmla="*/ 8527 h 10591"/>
              <a:gd name="connsiteX2" fmla="*/ 10570 w 10570"/>
              <a:gd name="connsiteY2" fmla="*/ 10434 h 10591"/>
              <a:gd name="connsiteX0" fmla="*/ 0 w 10570"/>
              <a:gd name="connsiteY0" fmla="*/ 0 h 10434"/>
              <a:gd name="connsiteX1" fmla="*/ 4593 w 10570"/>
              <a:gd name="connsiteY1" fmla="*/ 8527 h 10434"/>
              <a:gd name="connsiteX2" fmla="*/ 10570 w 10570"/>
              <a:gd name="connsiteY2" fmla="*/ 10434 h 10434"/>
              <a:gd name="connsiteX0" fmla="*/ 0 w 10570"/>
              <a:gd name="connsiteY0" fmla="*/ 0 h 10434"/>
              <a:gd name="connsiteX1" fmla="*/ 4593 w 10570"/>
              <a:gd name="connsiteY1" fmla="*/ 8527 h 10434"/>
              <a:gd name="connsiteX2" fmla="*/ 10570 w 10570"/>
              <a:gd name="connsiteY2" fmla="*/ 10434 h 10434"/>
              <a:gd name="connsiteX0" fmla="*/ 0 w 11065"/>
              <a:gd name="connsiteY0" fmla="*/ 0 h 11131"/>
              <a:gd name="connsiteX1" fmla="*/ 4593 w 11065"/>
              <a:gd name="connsiteY1" fmla="*/ 8527 h 11131"/>
              <a:gd name="connsiteX2" fmla="*/ 11065 w 11065"/>
              <a:gd name="connsiteY2" fmla="*/ 11131 h 11131"/>
              <a:gd name="connsiteX0" fmla="*/ 0 w 11065"/>
              <a:gd name="connsiteY0" fmla="*/ 0 h 11131"/>
              <a:gd name="connsiteX1" fmla="*/ 4593 w 11065"/>
              <a:gd name="connsiteY1" fmla="*/ 8527 h 11131"/>
              <a:gd name="connsiteX2" fmla="*/ 11065 w 11065"/>
              <a:gd name="connsiteY2" fmla="*/ 11131 h 11131"/>
              <a:gd name="connsiteX0" fmla="*/ 0 w 11065"/>
              <a:gd name="connsiteY0" fmla="*/ 0 h 11131"/>
              <a:gd name="connsiteX1" fmla="*/ 5369 w 11065"/>
              <a:gd name="connsiteY1" fmla="*/ 7885 h 11131"/>
              <a:gd name="connsiteX2" fmla="*/ 11065 w 11065"/>
              <a:gd name="connsiteY2" fmla="*/ 11131 h 11131"/>
              <a:gd name="connsiteX0" fmla="*/ 0 w 10753"/>
              <a:gd name="connsiteY0" fmla="*/ 0 h 11600"/>
              <a:gd name="connsiteX1" fmla="*/ 5369 w 10753"/>
              <a:gd name="connsiteY1" fmla="*/ 7885 h 11600"/>
              <a:gd name="connsiteX2" fmla="*/ 10753 w 10753"/>
              <a:gd name="connsiteY2" fmla="*/ 11600 h 11600"/>
              <a:gd name="connsiteX0" fmla="*/ 0 w 10753"/>
              <a:gd name="connsiteY0" fmla="*/ 0 h 11600"/>
              <a:gd name="connsiteX1" fmla="*/ 5369 w 10753"/>
              <a:gd name="connsiteY1" fmla="*/ 7885 h 11600"/>
              <a:gd name="connsiteX2" fmla="*/ 10753 w 10753"/>
              <a:gd name="connsiteY2" fmla="*/ 11600 h 11600"/>
              <a:gd name="connsiteX0" fmla="*/ 0 w 10753"/>
              <a:gd name="connsiteY0" fmla="*/ 0 h 11600"/>
              <a:gd name="connsiteX1" fmla="*/ 5369 w 10753"/>
              <a:gd name="connsiteY1" fmla="*/ 7885 h 11600"/>
              <a:gd name="connsiteX2" fmla="*/ 10753 w 10753"/>
              <a:gd name="connsiteY2" fmla="*/ 11600 h 11600"/>
              <a:gd name="connsiteX0" fmla="*/ 0 w 10753"/>
              <a:gd name="connsiteY0" fmla="*/ 0 h 11600"/>
              <a:gd name="connsiteX1" fmla="*/ 4582 w 10753"/>
              <a:gd name="connsiteY1" fmla="*/ 7562 h 11600"/>
              <a:gd name="connsiteX2" fmla="*/ 10753 w 10753"/>
              <a:gd name="connsiteY2" fmla="*/ 11600 h 1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53" h="11600">
                <a:moveTo>
                  <a:pt x="0" y="0"/>
                </a:moveTo>
                <a:cubicBezTo>
                  <a:pt x="817" y="1177"/>
                  <a:pt x="2806" y="5910"/>
                  <a:pt x="4582" y="7562"/>
                </a:cubicBezTo>
                <a:cubicBezTo>
                  <a:pt x="6571" y="9334"/>
                  <a:pt x="5914" y="9021"/>
                  <a:pt x="10753" y="11600"/>
                </a:cubicBezTo>
              </a:path>
            </a:pathLst>
          </a:custGeom>
          <a:noFill/>
          <a:ln w="12700" cmpd="sng">
            <a:solidFill>
              <a:srgbClr val="0033CC"/>
            </a:solidFill>
            <a:prstDash val="dash"/>
            <a:round/>
            <a:headEnd type="none" w="med" len="med"/>
            <a:tailEnd type="stealth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endParaRPr lang="ru-RU" sz="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343" name="Text Box 60"/>
          <p:cNvSpPr txBox="1">
            <a:spLocks noChangeArrowheads="1"/>
          </p:cNvSpPr>
          <p:nvPr/>
        </p:nvSpPr>
        <p:spPr bwMode="auto">
          <a:xfrm>
            <a:off x="3506183" y="4835283"/>
            <a:ext cx="59022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solidFill>
                  <a:srgbClr val="333399"/>
                </a:solidFill>
              </a:rPr>
              <a:t>2 Ми-8</a:t>
            </a:r>
          </a:p>
        </p:txBody>
      </p:sp>
      <p:sp>
        <p:nvSpPr>
          <p:cNvPr id="344" name="Freeform 184"/>
          <p:cNvSpPr>
            <a:spLocks/>
          </p:cNvSpPr>
          <p:nvPr/>
        </p:nvSpPr>
        <p:spPr bwMode="auto">
          <a:xfrm rot="1203006">
            <a:off x="4205733" y="4800458"/>
            <a:ext cx="204134" cy="575936"/>
          </a:xfrm>
          <a:custGeom>
            <a:avLst/>
            <a:gdLst>
              <a:gd name="connsiteX0" fmla="*/ 8349 w 8349"/>
              <a:gd name="connsiteY0" fmla="*/ 0 h 9021"/>
              <a:gd name="connsiteX1" fmla="*/ 13 w 8349"/>
              <a:gd name="connsiteY1" fmla="*/ 5127 h 9021"/>
              <a:gd name="connsiteX2" fmla="*/ 7810 w 8349"/>
              <a:gd name="connsiteY2" fmla="*/ 9021 h 9021"/>
              <a:gd name="connsiteX0" fmla="*/ 10000 w 10000"/>
              <a:gd name="connsiteY0" fmla="*/ 0 h 10000"/>
              <a:gd name="connsiteX1" fmla="*/ 16 w 10000"/>
              <a:gd name="connsiteY1" fmla="*/ 5683 h 10000"/>
              <a:gd name="connsiteX2" fmla="*/ 9354 w 10000"/>
              <a:gd name="connsiteY2" fmla="*/ 10000 h 10000"/>
              <a:gd name="connsiteX0" fmla="*/ 10007 w 10007"/>
              <a:gd name="connsiteY0" fmla="*/ 0 h 10000"/>
              <a:gd name="connsiteX1" fmla="*/ 23 w 10007"/>
              <a:gd name="connsiteY1" fmla="*/ 5683 h 10000"/>
              <a:gd name="connsiteX2" fmla="*/ 9361 w 10007"/>
              <a:gd name="connsiteY2" fmla="*/ 10000 h 10000"/>
              <a:gd name="connsiteX0" fmla="*/ 9558 w 9558"/>
              <a:gd name="connsiteY0" fmla="*/ 0 h 9930"/>
              <a:gd name="connsiteX1" fmla="*/ 23 w 9558"/>
              <a:gd name="connsiteY1" fmla="*/ 5613 h 9930"/>
              <a:gd name="connsiteX2" fmla="*/ 9361 w 9558"/>
              <a:gd name="connsiteY2" fmla="*/ 9930 h 9930"/>
              <a:gd name="connsiteX0" fmla="*/ 10000 w 10000"/>
              <a:gd name="connsiteY0" fmla="*/ 0 h 10000"/>
              <a:gd name="connsiteX1" fmla="*/ 24 w 10000"/>
              <a:gd name="connsiteY1" fmla="*/ 5653 h 10000"/>
              <a:gd name="connsiteX2" fmla="*/ 9794 w 10000"/>
              <a:gd name="connsiteY2" fmla="*/ 10000 h 10000"/>
              <a:gd name="connsiteX0" fmla="*/ 9865 w 9865"/>
              <a:gd name="connsiteY0" fmla="*/ 0 h 10157"/>
              <a:gd name="connsiteX1" fmla="*/ 24 w 9865"/>
              <a:gd name="connsiteY1" fmla="*/ 5810 h 10157"/>
              <a:gd name="connsiteX2" fmla="*/ 9794 w 9865"/>
              <a:gd name="connsiteY2" fmla="*/ 10157 h 10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865" h="10157">
                <a:moveTo>
                  <a:pt x="9865" y="0"/>
                </a:moveTo>
                <a:cubicBezTo>
                  <a:pt x="7329" y="1137"/>
                  <a:pt x="449" y="3966"/>
                  <a:pt x="24" y="5810"/>
                </a:cubicBezTo>
                <a:cubicBezTo>
                  <a:pt x="-401" y="7654"/>
                  <a:pt x="4704" y="9240"/>
                  <a:pt x="9794" y="10157"/>
                </a:cubicBezTo>
              </a:path>
            </a:pathLst>
          </a:custGeom>
          <a:noFill/>
          <a:ln w="12700" cmpd="sng">
            <a:solidFill>
              <a:srgbClr val="0033CC"/>
            </a:solidFill>
            <a:round/>
            <a:headEnd type="none" w="med" len="med"/>
            <a:tailEnd type="stealth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5" name="Freeform 154"/>
          <p:cNvSpPr>
            <a:spLocks/>
          </p:cNvSpPr>
          <p:nvPr/>
        </p:nvSpPr>
        <p:spPr bwMode="auto">
          <a:xfrm rot="14412846" flipH="1" flipV="1">
            <a:off x="4219094" y="3936888"/>
            <a:ext cx="393228" cy="2186512"/>
          </a:xfrm>
          <a:custGeom>
            <a:avLst/>
            <a:gdLst>
              <a:gd name="connsiteX0" fmla="*/ 0 w 9447"/>
              <a:gd name="connsiteY0" fmla="*/ 0 h 10047"/>
              <a:gd name="connsiteX1" fmla="*/ 4698 w 9447"/>
              <a:gd name="connsiteY1" fmla="*/ 7054 h 10047"/>
              <a:gd name="connsiteX2" fmla="*/ 9447 w 9447"/>
              <a:gd name="connsiteY2" fmla="*/ 10047 h 10047"/>
              <a:gd name="connsiteX0" fmla="*/ 0 w 10000"/>
              <a:gd name="connsiteY0" fmla="*/ 0 h 10000"/>
              <a:gd name="connsiteX1" fmla="*/ 4973 w 10000"/>
              <a:gd name="connsiteY1" fmla="*/ 7021 h 10000"/>
              <a:gd name="connsiteX2" fmla="*/ 10000 w 10000"/>
              <a:gd name="connsiteY2" fmla="*/ 10000 h 10000"/>
              <a:gd name="connsiteX0" fmla="*/ 0 w 10000"/>
              <a:gd name="connsiteY0" fmla="*/ 0 h 10093"/>
              <a:gd name="connsiteX1" fmla="*/ 4973 w 10000"/>
              <a:gd name="connsiteY1" fmla="*/ 7021 h 10093"/>
              <a:gd name="connsiteX2" fmla="*/ 10000 w 10000"/>
              <a:gd name="connsiteY2" fmla="*/ 10000 h 10093"/>
              <a:gd name="connsiteX0" fmla="*/ 0 w 10000"/>
              <a:gd name="connsiteY0" fmla="*/ 0 h 10165"/>
              <a:gd name="connsiteX1" fmla="*/ 5956 w 10000"/>
              <a:gd name="connsiteY1" fmla="*/ 8088 h 10165"/>
              <a:gd name="connsiteX2" fmla="*/ 10000 w 10000"/>
              <a:gd name="connsiteY2" fmla="*/ 10000 h 10165"/>
              <a:gd name="connsiteX0" fmla="*/ 0 w 10000"/>
              <a:gd name="connsiteY0" fmla="*/ 0 h 10178"/>
              <a:gd name="connsiteX1" fmla="*/ 5956 w 10000"/>
              <a:gd name="connsiteY1" fmla="*/ 8088 h 10178"/>
              <a:gd name="connsiteX2" fmla="*/ 10000 w 10000"/>
              <a:gd name="connsiteY2" fmla="*/ 10000 h 10178"/>
              <a:gd name="connsiteX0" fmla="*/ 0 w 10000"/>
              <a:gd name="connsiteY0" fmla="*/ 0 h 10252"/>
              <a:gd name="connsiteX1" fmla="*/ 4593 w 10000"/>
              <a:gd name="connsiteY1" fmla="*/ 8527 h 10252"/>
              <a:gd name="connsiteX2" fmla="*/ 10000 w 10000"/>
              <a:gd name="connsiteY2" fmla="*/ 10000 h 10252"/>
              <a:gd name="connsiteX0" fmla="*/ 0 w 10000"/>
              <a:gd name="connsiteY0" fmla="*/ 0 h 10292"/>
              <a:gd name="connsiteX1" fmla="*/ 4593 w 10000"/>
              <a:gd name="connsiteY1" fmla="*/ 8527 h 10292"/>
              <a:gd name="connsiteX2" fmla="*/ 10000 w 10000"/>
              <a:gd name="connsiteY2" fmla="*/ 10000 h 10292"/>
              <a:gd name="connsiteX0" fmla="*/ 0 w 10570"/>
              <a:gd name="connsiteY0" fmla="*/ 0 h 10650"/>
              <a:gd name="connsiteX1" fmla="*/ 4593 w 10570"/>
              <a:gd name="connsiteY1" fmla="*/ 8527 h 10650"/>
              <a:gd name="connsiteX2" fmla="*/ 10570 w 10570"/>
              <a:gd name="connsiteY2" fmla="*/ 10434 h 10650"/>
              <a:gd name="connsiteX0" fmla="*/ 0 w 10570"/>
              <a:gd name="connsiteY0" fmla="*/ 0 h 10591"/>
              <a:gd name="connsiteX1" fmla="*/ 4593 w 10570"/>
              <a:gd name="connsiteY1" fmla="*/ 8527 h 10591"/>
              <a:gd name="connsiteX2" fmla="*/ 10570 w 10570"/>
              <a:gd name="connsiteY2" fmla="*/ 10434 h 10591"/>
              <a:gd name="connsiteX0" fmla="*/ 0 w 10570"/>
              <a:gd name="connsiteY0" fmla="*/ 0 h 10434"/>
              <a:gd name="connsiteX1" fmla="*/ 4593 w 10570"/>
              <a:gd name="connsiteY1" fmla="*/ 8527 h 10434"/>
              <a:gd name="connsiteX2" fmla="*/ 10570 w 10570"/>
              <a:gd name="connsiteY2" fmla="*/ 10434 h 10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70" h="10434">
                <a:moveTo>
                  <a:pt x="0" y="0"/>
                </a:moveTo>
                <a:cubicBezTo>
                  <a:pt x="817" y="1177"/>
                  <a:pt x="2817" y="6875"/>
                  <a:pt x="4593" y="8527"/>
                </a:cubicBezTo>
                <a:cubicBezTo>
                  <a:pt x="6582" y="10299"/>
                  <a:pt x="8023" y="10172"/>
                  <a:pt x="10570" y="10434"/>
                </a:cubicBezTo>
              </a:path>
            </a:pathLst>
          </a:custGeom>
          <a:noFill/>
          <a:ln w="12700" cmpd="sng">
            <a:solidFill>
              <a:srgbClr val="0033CC"/>
            </a:solidFill>
            <a:round/>
            <a:headEnd type="none" w="med" len="med"/>
            <a:tailEnd type="stealth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6" name="Freeform 154"/>
          <p:cNvSpPr>
            <a:spLocks/>
          </p:cNvSpPr>
          <p:nvPr/>
        </p:nvSpPr>
        <p:spPr bwMode="auto">
          <a:xfrm rot="1752636" flipV="1">
            <a:off x="5185054" y="4638949"/>
            <a:ext cx="253615" cy="307391"/>
          </a:xfrm>
          <a:custGeom>
            <a:avLst/>
            <a:gdLst>
              <a:gd name="connsiteX0" fmla="*/ 0 w 9447"/>
              <a:gd name="connsiteY0" fmla="*/ 0 h 10047"/>
              <a:gd name="connsiteX1" fmla="*/ 4698 w 9447"/>
              <a:gd name="connsiteY1" fmla="*/ 7054 h 10047"/>
              <a:gd name="connsiteX2" fmla="*/ 9447 w 9447"/>
              <a:gd name="connsiteY2" fmla="*/ 10047 h 10047"/>
              <a:gd name="connsiteX0" fmla="*/ 0 w 10000"/>
              <a:gd name="connsiteY0" fmla="*/ 0 h 10000"/>
              <a:gd name="connsiteX1" fmla="*/ 4973 w 10000"/>
              <a:gd name="connsiteY1" fmla="*/ 7021 h 10000"/>
              <a:gd name="connsiteX2" fmla="*/ 10000 w 10000"/>
              <a:gd name="connsiteY2" fmla="*/ 10000 h 10000"/>
              <a:gd name="connsiteX0" fmla="*/ 0 w 10000"/>
              <a:gd name="connsiteY0" fmla="*/ 0 h 10093"/>
              <a:gd name="connsiteX1" fmla="*/ 4973 w 10000"/>
              <a:gd name="connsiteY1" fmla="*/ 7021 h 10093"/>
              <a:gd name="connsiteX2" fmla="*/ 10000 w 10000"/>
              <a:gd name="connsiteY2" fmla="*/ 10000 h 10093"/>
              <a:gd name="connsiteX0" fmla="*/ 0 w 10000"/>
              <a:gd name="connsiteY0" fmla="*/ 0 h 10165"/>
              <a:gd name="connsiteX1" fmla="*/ 5956 w 10000"/>
              <a:gd name="connsiteY1" fmla="*/ 8088 h 10165"/>
              <a:gd name="connsiteX2" fmla="*/ 10000 w 10000"/>
              <a:gd name="connsiteY2" fmla="*/ 10000 h 10165"/>
              <a:gd name="connsiteX0" fmla="*/ 0 w 10000"/>
              <a:gd name="connsiteY0" fmla="*/ 0 h 10178"/>
              <a:gd name="connsiteX1" fmla="*/ 5956 w 10000"/>
              <a:gd name="connsiteY1" fmla="*/ 8088 h 10178"/>
              <a:gd name="connsiteX2" fmla="*/ 10000 w 10000"/>
              <a:gd name="connsiteY2" fmla="*/ 10000 h 10178"/>
              <a:gd name="connsiteX0" fmla="*/ 0 w 10000"/>
              <a:gd name="connsiteY0" fmla="*/ 0 h 10252"/>
              <a:gd name="connsiteX1" fmla="*/ 4593 w 10000"/>
              <a:gd name="connsiteY1" fmla="*/ 8527 h 10252"/>
              <a:gd name="connsiteX2" fmla="*/ 10000 w 10000"/>
              <a:gd name="connsiteY2" fmla="*/ 10000 h 10252"/>
              <a:gd name="connsiteX0" fmla="*/ 0 w 10000"/>
              <a:gd name="connsiteY0" fmla="*/ 0 h 10292"/>
              <a:gd name="connsiteX1" fmla="*/ 4593 w 10000"/>
              <a:gd name="connsiteY1" fmla="*/ 8527 h 10292"/>
              <a:gd name="connsiteX2" fmla="*/ 10000 w 10000"/>
              <a:gd name="connsiteY2" fmla="*/ 10000 h 10292"/>
              <a:gd name="connsiteX0" fmla="*/ 0 w 10570"/>
              <a:gd name="connsiteY0" fmla="*/ 0 h 10650"/>
              <a:gd name="connsiteX1" fmla="*/ 4593 w 10570"/>
              <a:gd name="connsiteY1" fmla="*/ 8527 h 10650"/>
              <a:gd name="connsiteX2" fmla="*/ 10570 w 10570"/>
              <a:gd name="connsiteY2" fmla="*/ 10434 h 10650"/>
              <a:gd name="connsiteX0" fmla="*/ 0 w 10570"/>
              <a:gd name="connsiteY0" fmla="*/ 0 h 10591"/>
              <a:gd name="connsiteX1" fmla="*/ 4593 w 10570"/>
              <a:gd name="connsiteY1" fmla="*/ 8527 h 10591"/>
              <a:gd name="connsiteX2" fmla="*/ 10570 w 10570"/>
              <a:gd name="connsiteY2" fmla="*/ 10434 h 10591"/>
              <a:gd name="connsiteX0" fmla="*/ 0 w 10570"/>
              <a:gd name="connsiteY0" fmla="*/ 0 h 10434"/>
              <a:gd name="connsiteX1" fmla="*/ 4593 w 10570"/>
              <a:gd name="connsiteY1" fmla="*/ 8527 h 10434"/>
              <a:gd name="connsiteX2" fmla="*/ 10570 w 10570"/>
              <a:gd name="connsiteY2" fmla="*/ 10434 h 10434"/>
              <a:gd name="connsiteX0" fmla="*/ 0 w 10570"/>
              <a:gd name="connsiteY0" fmla="*/ 0 h 10434"/>
              <a:gd name="connsiteX1" fmla="*/ 4593 w 10570"/>
              <a:gd name="connsiteY1" fmla="*/ 8527 h 10434"/>
              <a:gd name="connsiteX2" fmla="*/ 10570 w 10570"/>
              <a:gd name="connsiteY2" fmla="*/ 10434 h 10434"/>
              <a:gd name="connsiteX0" fmla="*/ 0 w 11065"/>
              <a:gd name="connsiteY0" fmla="*/ 0 h 11131"/>
              <a:gd name="connsiteX1" fmla="*/ 4593 w 11065"/>
              <a:gd name="connsiteY1" fmla="*/ 8527 h 11131"/>
              <a:gd name="connsiteX2" fmla="*/ 11065 w 11065"/>
              <a:gd name="connsiteY2" fmla="*/ 11131 h 11131"/>
              <a:gd name="connsiteX0" fmla="*/ 0 w 11065"/>
              <a:gd name="connsiteY0" fmla="*/ 0 h 11131"/>
              <a:gd name="connsiteX1" fmla="*/ 4593 w 11065"/>
              <a:gd name="connsiteY1" fmla="*/ 8527 h 11131"/>
              <a:gd name="connsiteX2" fmla="*/ 11065 w 11065"/>
              <a:gd name="connsiteY2" fmla="*/ 11131 h 11131"/>
              <a:gd name="connsiteX0" fmla="*/ 0 w 11065"/>
              <a:gd name="connsiteY0" fmla="*/ 0 h 11131"/>
              <a:gd name="connsiteX1" fmla="*/ 5369 w 11065"/>
              <a:gd name="connsiteY1" fmla="*/ 7885 h 11131"/>
              <a:gd name="connsiteX2" fmla="*/ 11065 w 11065"/>
              <a:gd name="connsiteY2" fmla="*/ 11131 h 11131"/>
              <a:gd name="connsiteX0" fmla="*/ 0 w 10753"/>
              <a:gd name="connsiteY0" fmla="*/ 0 h 11600"/>
              <a:gd name="connsiteX1" fmla="*/ 5369 w 10753"/>
              <a:gd name="connsiteY1" fmla="*/ 7885 h 11600"/>
              <a:gd name="connsiteX2" fmla="*/ 10753 w 10753"/>
              <a:gd name="connsiteY2" fmla="*/ 11600 h 11600"/>
              <a:gd name="connsiteX0" fmla="*/ 0 w 10753"/>
              <a:gd name="connsiteY0" fmla="*/ 0 h 11600"/>
              <a:gd name="connsiteX1" fmla="*/ 5369 w 10753"/>
              <a:gd name="connsiteY1" fmla="*/ 7885 h 11600"/>
              <a:gd name="connsiteX2" fmla="*/ 10753 w 10753"/>
              <a:gd name="connsiteY2" fmla="*/ 11600 h 11600"/>
              <a:gd name="connsiteX0" fmla="*/ 0 w 10753"/>
              <a:gd name="connsiteY0" fmla="*/ 0 h 11600"/>
              <a:gd name="connsiteX1" fmla="*/ 5369 w 10753"/>
              <a:gd name="connsiteY1" fmla="*/ 7885 h 11600"/>
              <a:gd name="connsiteX2" fmla="*/ 10753 w 10753"/>
              <a:gd name="connsiteY2" fmla="*/ 11600 h 11600"/>
              <a:gd name="connsiteX0" fmla="*/ 0 w 10753"/>
              <a:gd name="connsiteY0" fmla="*/ 0 h 11600"/>
              <a:gd name="connsiteX1" fmla="*/ 4582 w 10753"/>
              <a:gd name="connsiteY1" fmla="*/ 7562 h 11600"/>
              <a:gd name="connsiteX2" fmla="*/ 10753 w 10753"/>
              <a:gd name="connsiteY2" fmla="*/ 11600 h 1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53" h="11600">
                <a:moveTo>
                  <a:pt x="0" y="0"/>
                </a:moveTo>
                <a:cubicBezTo>
                  <a:pt x="817" y="1177"/>
                  <a:pt x="2806" y="5910"/>
                  <a:pt x="4582" y="7562"/>
                </a:cubicBezTo>
                <a:cubicBezTo>
                  <a:pt x="6571" y="9334"/>
                  <a:pt x="5914" y="9021"/>
                  <a:pt x="10753" y="11600"/>
                </a:cubicBezTo>
              </a:path>
            </a:pathLst>
          </a:custGeom>
          <a:noFill/>
          <a:ln w="12700" cmpd="sng">
            <a:solidFill>
              <a:srgbClr val="0033CC"/>
            </a:solidFill>
            <a:prstDash val="dash"/>
            <a:round/>
            <a:headEnd type="none" w="med" len="med"/>
            <a:tailEnd type="stealth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endParaRPr lang="ru-RU" sz="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347" name="Freeform 154"/>
          <p:cNvSpPr>
            <a:spLocks/>
          </p:cNvSpPr>
          <p:nvPr/>
        </p:nvSpPr>
        <p:spPr bwMode="auto">
          <a:xfrm rot="3006816">
            <a:off x="5087301" y="4324200"/>
            <a:ext cx="271521" cy="537388"/>
          </a:xfrm>
          <a:custGeom>
            <a:avLst/>
            <a:gdLst>
              <a:gd name="connsiteX0" fmla="*/ 0 w 9447"/>
              <a:gd name="connsiteY0" fmla="*/ 0 h 10047"/>
              <a:gd name="connsiteX1" fmla="*/ 4698 w 9447"/>
              <a:gd name="connsiteY1" fmla="*/ 7054 h 10047"/>
              <a:gd name="connsiteX2" fmla="*/ 9447 w 9447"/>
              <a:gd name="connsiteY2" fmla="*/ 10047 h 10047"/>
              <a:gd name="connsiteX0" fmla="*/ 0 w 10000"/>
              <a:gd name="connsiteY0" fmla="*/ 0 h 10000"/>
              <a:gd name="connsiteX1" fmla="*/ 4973 w 10000"/>
              <a:gd name="connsiteY1" fmla="*/ 7021 h 10000"/>
              <a:gd name="connsiteX2" fmla="*/ 10000 w 10000"/>
              <a:gd name="connsiteY2" fmla="*/ 10000 h 10000"/>
              <a:gd name="connsiteX0" fmla="*/ 0 w 10000"/>
              <a:gd name="connsiteY0" fmla="*/ 0 h 10093"/>
              <a:gd name="connsiteX1" fmla="*/ 4973 w 10000"/>
              <a:gd name="connsiteY1" fmla="*/ 7021 h 10093"/>
              <a:gd name="connsiteX2" fmla="*/ 10000 w 10000"/>
              <a:gd name="connsiteY2" fmla="*/ 10000 h 10093"/>
              <a:gd name="connsiteX0" fmla="*/ 0 w 10000"/>
              <a:gd name="connsiteY0" fmla="*/ 0 h 10165"/>
              <a:gd name="connsiteX1" fmla="*/ 5956 w 10000"/>
              <a:gd name="connsiteY1" fmla="*/ 8088 h 10165"/>
              <a:gd name="connsiteX2" fmla="*/ 10000 w 10000"/>
              <a:gd name="connsiteY2" fmla="*/ 10000 h 10165"/>
              <a:gd name="connsiteX0" fmla="*/ 0 w 10000"/>
              <a:gd name="connsiteY0" fmla="*/ 0 h 10178"/>
              <a:gd name="connsiteX1" fmla="*/ 5956 w 10000"/>
              <a:gd name="connsiteY1" fmla="*/ 8088 h 10178"/>
              <a:gd name="connsiteX2" fmla="*/ 10000 w 10000"/>
              <a:gd name="connsiteY2" fmla="*/ 10000 h 10178"/>
              <a:gd name="connsiteX0" fmla="*/ 0 w 10000"/>
              <a:gd name="connsiteY0" fmla="*/ 0 h 10252"/>
              <a:gd name="connsiteX1" fmla="*/ 4593 w 10000"/>
              <a:gd name="connsiteY1" fmla="*/ 8527 h 10252"/>
              <a:gd name="connsiteX2" fmla="*/ 10000 w 10000"/>
              <a:gd name="connsiteY2" fmla="*/ 10000 h 10252"/>
              <a:gd name="connsiteX0" fmla="*/ 0 w 10000"/>
              <a:gd name="connsiteY0" fmla="*/ 0 h 10292"/>
              <a:gd name="connsiteX1" fmla="*/ 4593 w 10000"/>
              <a:gd name="connsiteY1" fmla="*/ 8527 h 10292"/>
              <a:gd name="connsiteX2" fmla="*/ 10000 w 10000"/>
              <a:gd name="connsiteY2" fmla="*/ 10000 h 10292"/>
              <a:gd name="connsiteX0" fmla="*/ 0 w 10570"/>
              <a:gd name="connsiteY0" fmla="*/ 0 h 10650"/>
              <a:gd name="connsiteX1" fmla="*/ 4593 w 10570"/>
              <a:gd name="connsiteY1" fmla="*/ 8527 h 10650"/>
              <a:gd name="connsiteX2" fmla="*/ 10570 w 10570"/>
              <a:gd name="connsiteY2" fmla="*/ 10434 h 10650"/>
              <a:gd name="connsiteX0" fmla="*/ 0 w 10570"/>
              <a:gd name="connsiteY0" fmla="*/ 0 h 10591"/>
              <a:gd name="connsiteX1" fmla="*/ 4593 w 10570"/>
              <a:gd name="connsiteY1" fmla="*/ 8527 h 10591"/>
              <a:gd name="connsiteX2" fmla="*/ 10570 w 10570"/>
              <a:gd name="connsiteY2" fmla="*/ 10434 h 10591"/>
              <a:gd name="connsiteX0" fmla="*/ 0 w 10570"/>
              <a:gd name="connsiteY0" fmla="*/ 0 h 10434"/>
              <a:gd name="connsiteX1" fmla="*/ 4593 w 10570"/>
              <a:gd name="connsiteY1" fmla="*/ 8527 h 10434"/>
              <a:gd name="connsiteX2" fmla="*/ 10570 w 10570"/>
              <a:gd name="connsiteY2" fmla="*/ 10434 h 10434"/>
              <a:gd name="connsiteX0" fmla="*/ 0 w 10570"/>
              <a:gd name="connsiteY0" fmla="*/ 0 h 10434"/>
              <a:gd name="connsiteX1" fmla="*/ 1303 w 10570"/>
              <a:gd name="connsiteY1" fmla="*/ 3639 h 10434"/>
              <a:gd name="connsiteX2" fmla="*/ 10570 w 10570"/>
              <a:gd name="connsiteY2" fmla="*/ 10434 h 10434"/>
              <a:gd name="connsiteX0" fmla="*/ 0 w 6759"/>
              <a:gd name="connsiteY0" fmla="*/ 0 h 7131"/>
              <a:gd name="connsiteX1" fmla="*/ 1303 w 6759"/>
              <a:gd name="connsiteY1" fmla="*/ 3639 h 7131"/>
              <a:gd name="connsiteX2" fmla="*/ 6759 w 6759"/>
              <a:gd name="connsiteY2" fmla="*/ 7131 h 7131"/>
              <a:gd name="connsiteX0" fmla="*/ 0 w 10000"/>
              <a:gd name="connsiteY0" fmla="*/ 0 h 10000"/>
              <a:gd name="connsiteX1" fmla="*/ 2388 w 10000"/>
              <a:gd name="connsiteY1" fmla="*/ 7206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2388 w 10000"/>
              <a:gd name="connsiteY1" fmla="*/ 7206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5080 w 10000"/>
              <a:gd name="connsiteY1" fmla="*/ 4962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5080 w 10000"/>
              <a:gd name="connsiteY1" fmla="*/ 4962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5080 w 10000"/>
              <a:gd name="connsiteY1" fmla="*/ 4962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5080 w 10000"/>
              <a:gd name="connsiteY1" fmla="*/ 4962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2879 w 10000"/>
              <a:gd name="connsiteY1" fmla="*/ 4067 h 10000"/>
              <a:gd name="connsiteX2" fmla="*/ 10000 w 10000"/>
              <a:gd name="connsiteY2" fmla="*/ 10000 h 10000"/>
              <a:gd name="connsiteX0" fmla="*/ 0 w 10277"/>
              <a:gd name="connsiteY0" fmla="*/ 0 h 7952"/>
              <a:gd name="connsiteX1" fmla="*/ 2879 w 10277"/>
              <a:gd name="connsiteY1" fmla="*/ 4067 h 7952"/>
              <a:gd name="connsiteX2" fmla="*/ 10277 w 10277"/>
              <a:gd name="connsiteY2" fmla="*/ 7952 h 7952"/>
              <a:gd name="connsiteX0" fmla="*/ 0 w 10000"/>
              <a:gd name="connsiteY0" fmla="*/ 0 h 10000"/>
              <a:gd name="connsiteX1" fmla="*/ 2801 w 10000"/>
              <a:gd name="connsiteY1" fmla="*/ 5114 h 10000"/>
              <a:gd name="connsiteX2" fmla="*/ 10000 w 10000"/>
              <a:gd name="connsiteY2" fmla="*/ 10000 h 10000"/>
              <a:gd name="connsiteX0" fmla="*/ 0 w 9730"/>
              <a:gd name="connsiteY0" fmla="*/ 0 h 12575"/>
              <a:gd name="connsiteX1" fmla="*/ 2531 w 9730"/>
              <a:gd name="connsiteY1" fmla="*/ 7689 h 12575"/>
              <a:gd name="connsiteX2" fmla="*/ 9730 w 9730"/>
              <a:gd name="connsiteY2" fmla="*/ 12575 h 12575"/>
              <a:gd name="connsiteX0" fmla="*/ 0 w 10000"/>
              <a:gd name="connsiteY0" fmla="*/ 0 h 10000"/>
              <a:gd name="connsiteX1" fmla="*/ 3724 w 10000"/>
              <a:gd name="connsiteY1" fmla="*/ 6722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3724 w 10000"/>
              <a:gd name="connsiteY1" fmla="*/ 6722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3085 w 10000"/>
              <a:gd name="connsiteY1" fmla="*/ 6668 h 10000"/>
              <a:gd name="connsiteX2" fmla="*/ 10000 w 10000"/>
              <a:gd name="connsiteY2" fmla="*/ 10000 h 10000"/>
              <a:gd name="connsiteX0" fmla="*/ 0 w 7157"/>
              <a:gd name="connsiteY0" fmla="*/ 0 h 9234"/>
              <a:gd name="connsiteX1" fmla="*/ 3085 w 7157"/>
              <a:gd name="connsiteY1" fmla="*/ 6668 h 9234"/>
              <a:gd name="connsiteX2" fmla="*/ 7157 w 7157"/>
              <a:gd name="connsiteY2" fmla="*/ 9234 h 9234"/>
              <a:gd name="connsiteX0" fmla="*/ 0 w 10000"/>
              <a:gd name="connsiteY0" fmla="*/ 0 h 10000"/>
              <a:gd name="connsiteX1" fmla="*/ 3280 w 10000"/>
              <a:gd name="connsiteY1" fmla="*/ 7161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3280 w 10000"/>
              <a:gd name="connsiteY1" fmla="*/ 7161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3280 w 10000"/>
              <a:gd name="connsiteY1" fmla="*/ 7161 h 10000"/>
              <a:gd name="connsiteX2" fmla="*/ 10000 w 10000"/>
              <a:gd name="connsiteY2" fmla="*/ 10000 h 10000"/>
              <a:gd name="connsiteX0" fmla="*/ 0 w 9936"/>
              <a:gd name="connsiteY0" fmla="*/ 0 h 9753"/>
              <a:gd name="connsiteX1" fmla="*/ 3280 w 9936"/>
              <a:gd name="connsiteY1" fmla="*/ 7161 h 9753"/>
              <a:gd name="connsiteX2" fmla="*/ 9936 w 9936"/>
              <a:gd name="connsiteY2" fmla="*/ 9753 h 9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36" h="9753">
                <a:moveTo>
                  <a:pt x="0" y="0"/>
                </a:moveTo>
                <a:cubicBezTo>
                  <a:pt x="1462" y="2921"/>
                  <a:pt x="1523" y="5264"/>
                  <a:pt x="3280" y="7161"/>
                </a:cubicBezTo>
                <a:cubicBezTo>
                  <a:pt x="4669" y="8541"/>
                  <a:pt x="4960" y="8668"/>
                  <a:pt x="9936" y="9753"/>
                </a:cubicBezTo>
              </a:path>
            </a:pathLst>
          </a:custGeom>
          <a:noFill/>
          <a:ln w="12700" cmpd="sng">
            <a:solidFill>
              <a:srgbClr val="0033CC"/>
            </a:solidFill>
            <a:round/>
            <a:headEnd type="none" w="med" len="med"/>
            <a:tailEnd type="stealth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endParaRPr lang="ru-RU" sz="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348" name="Text Box 60"/>
          <p:cNvSpPr txBox="1">
            <a:spLocks noChangeArrowheads="1"/>
          </p:cNvSpPr>
          <p:nvPr/>
        </p:nvSpPr>
        <p:spPr bwMode="auto">
          <a:xfrm>
            <a:off x="4531240" y="4686611"/>
            <a:ext cx="59022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solidFill>
                  <a:srgbClr val="333399"/>
                </a:solidFill>
              </a:rPr>
              <a:t>2 Ми-8</a:t>
            </a:r>
          </a:p>
        </p:txBody>
      </p:sp>
      <p:sp>
        <p:nvSpPr>
          <p:cNvPr id="349" name="Freeform 154"/>
          <p:cNvSpPr>
            <a:spLocks/>
          </p:cNvSpPr>
          <p:nvPr/>
        </p:nvSpPr>
        <p:spPr bwMode="auto">
          <a:xfrm rot="4732684" flipV="1">
            <a:off x="5709764" y="3938163"/>
            <a:ext cx="226034" cy="716311"/>
          </a:xfrm>
          <a:custGeom>
            <a:avLst/>
            <a:gdLst>
              <a:gd name="connsiteX0" fmla="*/ 0 w 9447"/>
              <a:gd name="connsiteY0" fmla="*/ 0 h 10047"/>
              <a:gd name="connsiteX1" fmla="*/ 4698 w 9447"/>
              <a:gd name="connsiteY1" fmla="*/ 7054 h 10047"/>
              <a:gd name="connsiteX2" fmla="*/ 9447 w 9447"/>
              <a:gd name="connsiteY2" fmla="*/ 10047 h 10047"/>
              <a:gd name="connsiteX0" fmla="*/ 0 w 10000"/>
              <a:gd name="connsiteY0" fmla="*/ 0 h 10000"/>
              <a:gd name="connsiteX1" fmla="*/ 4973 w 10000"/>
              <a:gd name="connsiteY1" fmla="*/ 7021 h 10000"/>
              <a:gd name="connsiteX2" fmla="*/ 10000 w 10000"/>
              <a:gd name="connsiteY2" fmla="*/ 10000 h 10000"/>
              <a:gd name="connsiteX0" fmla="*/ 0 w 10000"/>
              <a:gd name="connsiteY0" fmla="*/ 0 h 10093"/>
              <a:gd name="connsiteX1" fmla="*/ 4973 w 10000"/>
              <a:gd name="connsiteY1" fmla="*/ 7021 h 10093"/>
              <a:gd name="connsiteX2" fmla="*/ 10000 w 10000"/>
              <a:gd name="connsiteY2" fmla="*/ 10000 h 10093"/>
              <a:gd name="connsiteX0" fmla="*/ 0 w 10000"/>
              <a:gd name="connsiteY0" fmla="*/ 0 h 10165"/>
              <a:gd name="connsiteX1" fmla="*/ 5956 w 10000"/>
              <a:gd name="connsiteY1" fmla="*/ 8088 h 10165"/>
              <a:gd name="connsiteX2" fmla="*/ 10000 w 10000"/>
              <a:gd name="connsiteY2" fmla="*/ 10000 h 10165"/>
              <a:gd name="connsiteX0" fmla="*/ 0 w 10000"/>
              <a:gd name="connsiteY0" fmla="*/ 0 h 10178"/>
              <a:gd name="connsiteX1" fmla="*/ 5956 w 10000"/>
              <a:gd name="connsiteY1" fmla="*/ 8088 h 10178"/>
              <a:gd name="connsiteX2" fmla="*/ 10000 w 10000"/>
              <a:gd name="connsiteY2" fmla="*/ 10000 h 10178"/>
              <a:gd name="connsiteX0" fmla="*/ 0 w 10000"/>
              <a:gd name="connsiteY0" fmla="*/ 0 h 10252"/>
              <a:gd name="connsiteX1" fmla="*/ 4593 w 10000"/>
              <a:gd name="connsiteY1" fmla="*/ 8527 h 10252"/>
              <a:gd name="connsiteX2" fmla="*/ 10000 w 10000"/>
              <a:gd name="connsiteY2" fmla="*/ 10000 h 10252"/>
              <a:gd name="connsiteX0" fmla="*/ 0 w 10000"/>
              <a:gd name="connsiteY0" fmla="*/ 0 h 10292"/>
              <a:gd name="connsiteX1" fmla="*/ 4593 w 10000"/>
              <a:gd name="connsiteY1" fmla="*/ 8527 h 10292"/>
              <a:gd name="connsiteX2" fmla="*/ 10000 w 10000"/>
              <a:gd name="connsiteY2" fmla="*/ 10000 h 10292"/>
              <a:gd name="connsiteX0" fmla="*/ 0 w 10570"/>
              <a:gd name="connsiteY0" fmla="*/ 0 h 10650"/>
              <a:gd name="connsiteX1" fmla="*/ 4593 w 10570"/>
              <a:gd name="connsiteY1" fmla="*/ 8527 h 10650"/>
              <a:gd name="connsiteX2" fmla="*/ 10570 w 10570"/>
              <a:gd name="connsiteY2" fmla="*/ 10434 h 10650"/>
              <a:gd name="connsiteX0" fmla="*/ 0 w 10570"/>
              <a:gd name="connsiteY0" fmla="*/ 0 h 10591"/>
              <a:gd name="connsiteX1" fmla="*/ 4593 w 10570"/>
              <a:gd name="connsiteY1" fmla="*/ 8527 h 10591"/>
              <a:gd name="connsiteX2" fmla="*/ 10570 w 10570"/>
              <a:gd name="connsiteY2" fmla="*/ 10434 h 10591"/>
              <a:gd name="connsiteX0" fmla="*/ 0 w 10570"/>
              <a:gd name="connsiteY0" fmla="*/ 0 h 10434"/>
              <a:gd name="connsiteX1" fmla="*/ 4593 w 10570"/>
              <a:gd name="connsiteY1" fmla="*/ 8527 h 10434"/>
              <a:gd name="connsiteX2" fmla="*/ 10570 w 10570"/>
              <a:gd name="connsiteY2" fmla="*/ 10434 h 10434"/>
              <a:gd name="connsiteX0" fmla="*/ 0 w 10570"/>
              <a:gd name="connsiteY0" fmla="*/ 0 h 10434"/>
              <a:gd name="connsiteX1" fmla="*/ 1303 w 10570"/>
              <a:gd name="connsiteY1" fmla="*/ 3639 h 10434"/>
              <a:gd name="connsiteX2" fmla="*/ 10570 w 10570"/>
              <a:gd name="connsiteY2" fmla="*/ 10434 h 10434"/>
              <a:gd name="connsiteX0" fmla="*/ 0 w 6759"/>
              <a:gd name="connsiteY0" fmla="*/ 0 h 7131"/>
              <a:gd name="connsiteX1" fmla="*/ 1303 w 6759"/>
              <a:gd name="connsiteY1" fmla="*/ 3639 h 7131"/>
              <a:gd name="connsiteX2" fmla="*/ 6759 w 6759"/>
              <a:gd name="connsiteY2" fmla="*/ 7131 h 7131"/>
              <a:gd name="connsiteX0" fmla="*/ 0 w 10000"/>
              <a:gd name="connsiteY0" fmla="*/ 0 h 10000"/>
              <a:gd name="connsiteX1" fmla="*/ 2388 w 10000"/>
              <a:gd name="connsiteY1" fmla="*/ 7206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2388 w 10000"/>
              <a:gd name="connsiteY1" fmla="*/ 7206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5080 w 10000"/>
              <a:gd name="connsiteY1" fmla="*/ 4962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5080 w 10000"/>
              <a:gd name="connsiteY1" fmla="*/ 4962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5080 w 10000"/>
              <a:gd name="connsiteY1" fmla="*/ 4962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5080 w 10000"/>
              <a:gd name="connsiteY1" fmla="*/ 4962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2879 w 10000"/>
              <a:gd name="connsiteY1" fmla="*/ 4067 h 10000"/>
              <a:gd name="connsiteX2" fmla="*/ 10000 w 10000"/>
              <a:gd name="connsiteY2" fmla="*/ 10000 h 10000"/>
              <a:gd name="connsiteX0" fmla="*/ 0 w 10277"/>
              <a:gd name="connsiteY0" fmla="*/ 0 h 7952"/>
              <a:gd name="connsiteX1" fmla="*/ 2879 w 10277"/>
              <a:gd name="connsiteY1" fmla="*/ 4067 h 7952"/>
              <a:gd name="connsiteX2" fmla="*/ 10277 w 10277"/>
              <a:gd name="connsiteY2" fmla="*/ 7952 h 7952"/>
              <a:gd name="connsiteX0" fmla="*/ 0 w 10000"/>
              <a:gd name="connsiteY0" fmla="*/ 0 h 10000"/>
              <a:gd name="connsiteX1" fmla="*/ 2801 w 10000"/>
              <a:gd name="connsiteY1" fmla="*/ 5114 h 10000"/>
              <a:gd name="connsiteX2" fmla="*/ 10000 w 10000"/>
              <a:gd name="connsiteY2" fmla="*/ 10000 h 10000"/>
              <a:gd name="connsiteX0" fmla="*/ 0 w 9730"/>
              <a:gd name="connsiteY0" fmla="*/ 0 h 12575"/>
              <a:gd name="connsiteX1" fmla="*/ 2531 w 9730"/>
              <a:gd name="connsiteY1" fmla="*/ 7689 h 12575"/>
              <a:gd name="connsiteX2" fmla="*/ 9730 w 9730"/>
              <a:gd name="connsiteY2" fmla="*/ 12575 h 12575"/>
              <a:gd name="connsiteX0" fmla="*/ 0 w 10000"/>
              <a:gd name="connsiteY0" fmla="*/ 0 h 10000"/>
              <a:gd name="connsiteX1" fmla="*/ 3724 w 10000"/>
              <a:gd name="connsiteY1" fmla="*/ 6722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3724 w 10000"/>
              <a:gd name="connsiteY1" fmla="*/ 6722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3085 w 10000"/>
              <a:gd name="connsiteY1" fmla="*/ 6668 h 10000"/>
              <a:gd name="connsiteX2" fmla="*/ 10000 w 10000"/>
              <a:gd name="connsiteY2" fmla="*/ 10000 h 10000"/>
              <a:gd name="connsiteX0" fmla="*/ 0 w 7157"/>
              <a:gd name="connsiteY0" fmla="*/ 0 h 9234"/>
              <a:gd name="connsiteX1" fmla="*/ 3085 w 7157"/>
              <a:gd name="connsiteY1" fmla="*/ 6668 h 9234"/>
              <a:gd name="connsiteX2" fmla="*/ 7157 w 7157"/>
              <a:gd name="connsiteY2" fmla="*/ 9234 h 9234"/>
              <a:gd name="connsiteX0" fmla="*/ 0 w 10000"/>
              <a:gd name="connsiteY0" fmla="*/ 0 h 10000"/>
              <a:gd name="connsiteX1" fmla="*/ 3280 w 10000"/>
              <a:gd name="connsiteY1" fmla="*/ 7161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3280 w 10000"/>
              <a:gd name="connsiteY1" fmla="*/ 7161 h 10000"/>
              <a:gd name="connsiteX2" fmla="*/ 10000 w 10000"/>
              <a:gd name="connsiteY2" fmla="*/ 10000 h 10000"/>
              <a:gd name="connsiteX0" fmla="*/ 0 w 10000"/>
              <a:gd name="connsiteY0" fmla="*/ 0 h 10000"/>
              <a:gd name="connsiteX1" fmla="*/ 3280 w 10000"/>
              <a:gd name="connsiteY1" fmla="*/ 7161 h 10000"/>
              <a:gd name="connsiteX2" fmla="*/ 10000 w 10000"/>
              <a:gd name="connsiteY2" fmla="*/ 10000 h 10000"/>
              <a:gd name="connsiteX0" fmla="*/ 0 w 9936"/>
              <a:gd name="connsiteY0" fmla="*/ 0 h 9753"/>
              <a:gd name="connsiteX1" fmla="*/ 3280 w 9936"/>
              <a:gd name="connsiteY1" fmla="*/ 7161 h 9753"/>
              <a:gd name="connsiteX2" fmla="*/ 9936 w 9936"/>
              <a:gd name="connsiteY2" fmla="*/ 9753 h 9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36" h="9753">
                <a:moveTo>
                  <a:pt x="0" y="0"/>
                </a:moveTo>
                <a:cubicBezTo>
                  <a:pt x="1462" y="2921"/>
                  <a:pt x="1523" y="5264"/>
                  <a:pt x="3280" y="7161"/>
                </a:cubicBezTo>
                <a:cubicBezTo>
                  <a:pt x="4669" y="8541"/>
                  <a:pt x="4960" y="8668"/>
                  <a:pt x="9936" y="9753"/>
                </a:cubicBezTo>
              </a:path>
            </a:pathLst>
          </a:custGeom>
          <a:noFill/>
          <a:ln w="12700" cmpd="sng">
            <a:solidFill>
              <a:srgbClr val="0033CC"/>
            </a:solidFill>
            <a:round/>
            <a:headEnd type="none" w="med" len="med"/>
            <a:tailEnd type="stealth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endParaRPr lang="ru-RU" sz="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350" name="Text Box 60"/>
          <p:cNvSpPr txBox="1">
            <a:spLocks noChangeArrowheads="1"/>
          </p:cNvSpPr>
          <p:nvPr/>
        </p:nvSpPr>
        <p:spPr bwMode="auto">
          <a:xfrm>
            <a:off x="5590704" y="3848481"/>
            <a:ext cx="59022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solidFill>
                  <a:srgbClr val="333399"/>
                </a:solidFill>
              </a:rPr>
              <a:t>5 Ми-8</a:t>
            </a:r>
          </a:p>
        </p:txBody>
      </p:sp>
      <p:sp>
        <p:nvSpPr>
          <p:cNvPr id="351" name="Text Box 140"/>
          <p:cNvSpPr txBox="1">
            <a:spLocks noChangeArrowheads="1"/>
          </p:cNvSpPr>
          <p:nvPr/>
        </p:nvSpPr>
        <p:spPr bwMode="auto">
          <a:xfrm>
            <a:off x="5293516" y="1469967"/>
            <a:ext cx="1662112" cy="336550"/>
          </a:xfrm>
          <a:prstGeom prst="rect">
            <a:avLst/>
          </a:prstGeom>
          <a:solidFill>
            <a:schemeClr val="accent3">
              <a:lumMod val="95000"/>
              <a:alpha val="42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ru-RU" altLang="ru-RU" sz="800" b="1" dirty="0" smtClean="0">
                <a:solidFill>
                  <a:srgbClr val="FF3300"/>
                </a:solidFill>
              </a:rPr>
              <a:t>Резервная дата –</a:t>
            </a:r>
            <a:r>
              <a:rPr lang="en-US" altLang="ru-RU" sz="800" b="1" dirty="0" smtClean="0">
                <a:solidFill>
                  <a:srgbClr val="FF3300"/>
                </a:solidFill>
              </a:rPr>
              <a:t> </a:t>
            </a:r>
            <a:r>
              <a:rPr lang="ru-RU" altLang="ru-RU" sz="800" b="1" dirty="0" smtClean="0">
                <a:solidFill>
                  <a:srgbClr val="FF3300"/>
                </a:solidFill>
              </a:rPr>
              <a:t>12.06.2015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ru-RU" altLang="ru-RU" sz="800" b="1" dirty="0" smtClean="0">
                <a:solidFill>
                  <a:srgbClr val="FF3300"/>
                </a:solidFill>
              </a:rPr>
              <a:t>Виток № 1 </a:t>
            </a:r>
            <a:r>
              <a:rPr lang="ru-RU" altLang="ru-RU" sz="800" b="1" dirty="0" err="1" smtClean="0">
                <a:solidFill>
                  <a:srgbClr val="FF3300"/>
                </a:solidFill>
              </a:rPr>
              <a:t>Тосп</a:t>
            </a:r>
            <a:r>
              <a:rPr lang="ru-RU" altLang="ru-RU" sz="800" b="1" dirty="0" smtClean="0">
                <a:solidFill>
                  <a:srgbClr val="FF3300"/>
                </a:solidFill>
              </a:rPr>
              <a:t> 17</a:t>
            </a:r>
            <a:r>
              <a:rPr lang="en-US" altLang="ru-RU" sz="800" b="1" dirty="0" smtClean="0">
                <a:solidFill>
                  <a:srgbClr val="FF3300"/>
                </a:solidFill>
              </a:rPr>
              <a:t> </a:t>
            </a:r>
            <a:r>
              <a:rPr lang="ru-RU" altLang="ru-RU" sz="800" b="1" dirty="0" smtClean="0">
                <a:solidFill>
                  <a:srgbClr val="FF3300"/>
                </a:solidFill>
              </a:rPr>
              <a:t>ч </a:t>
            </a:r>
            <a:r>
              <a:rPr lang="en-US" altLang="ru-RU" sz="800" b="1" dirty="0" smtClean="0">
                <a:solidFill>
                  <a:srgbClr val="FF3300"/>
                </a:solidFill>
              </a:rPr>
              <a:t>08</a:t>
            </a:r>
            <a:r>
              <a:rPr lang="ru-RU" altLang="ru-RU" sz="800" b="1" dirty="0" smtClean="0">
                <a:solidFill>
                  <a:srgbClr val="FF3300"/>
                </a:solidFill>
              </a:rPr>
              <a:t> мин</a:t>
            </a:r>
          </a:p>
        </p:txBody>
      </p:sp>
      <p:sp>
        <p:nvSpPr>
          <p:cNvPr id="352" name="Text Box 93"/>
          <p:cNvSpPr txBox="1">
            <a:spLocks noChangeArrowheads="1"/>
          </p:cNvSpPr>
          <p:nvPr/>
        </p:nvSpPr>
        <p:spPr bwMode="auto">
          <a:xfrm>
            <a:off x="7452320" y="4017758"/>
            <a:ext cx="1655288" cy="400110"/>
          </a:xfrm>
          <a:prstGeom prst="rect">
            <a:avLst/>
          </a:prstGeom>
          <a:solidFill>
            <a:srgbClr val="E0FDC3">
              <a:alpha val="2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000" b="1" dirty="0" smtClean="0">
                <a:solidFill>
                  <a:srgbClr val="FF0000"/>
                </a:solidFill>
              </a:rPr>
              <a:t>Виток № 1 район № 6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000" b="1" dirty="0" err="1" smtClean="0">
                <a:solidFill>
                  <a:srgbClr val="FF0000"/>
                </a:solidFill>
              </a:rPr>
              <a:t>Тпос</a:t>
            </a:r>
            <a:r>
              <a:rPr lang="en-US" altLang="ru-RU" sz="10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1000" b="1" dirty="0" smtClean="0">
                <a:solidFill>
                  <a:srgbClr val="FF0000"/>
                </a:solidFill>
              </a:rPr>
              <a:t>= </a:t>
            </a:r>
            <a:r>
              <a:rPr lang="en-US" altLang="ru-RU" sz="1000" b="1" dirty="0" smtClean="0">
                <a:solidFill>
                  <a:srgbClr val="FF0000"/>
                </a:solidFill>
              </a:rPr>
              <a:t>16</a:t>
            </a:r>
            <a:r>
              <a:rPr lang="ru-RU" altLang="ru-RU" sz="1000" b="1" dirty="0" smtClean="0">
                <a:solidFill>
                  <a:srgbClr val="FF0000"/>
                </a:solidFill>
              </a:rPr>
              <a:t> ч </a:t>
            </a:r>
            <a:r>
              <a:rPr lang="en-US" altLang="ru-RU" sz="1000" b="1" dirty="0" smtClean="0">
                <a:solidFill>
                  <a:srgbClr val="FF0000"/>
                </a:solidFill>
              </a:rPr>
              <a:t>40</a:t>
            </a:r>
            <a:r>
              <a:rPr lang="ru-RU" altLang="ru-RU" sz="1000" b="1" dirty="0" smtClean="0">
                <a:solidFill>
                  <a:srgbClr val="FF0000"/>
                </a:solidFill>
              </a:rPr>
              <a:t> мин</a:t>
            </a:r>
          </a:p>
        </p:txBody>
      </p:sp>
      <p:graphicFrame>
        <p:nvGraphicFramePr>
          <p:cNvPr id="353" name="Group 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883745"/>
              </p:ext>
            </p:extLst>
          </p:nvPr>
        </p:nvGraphicFramePr>
        <p:xfrm>
          <a:off x="6096794" y="4932832"/>
          <a:ext cx="2795971" cy="768997"/>
        </p:xfrm>
        <a:graphic>
          <a:graphicData uri="http://schemas.openxmlformats.org/drawingml/2006/table">
            <a:tbl>
              <a:tblPr/>
              <a:tblGrid>
                <a:gridCol w="752761"/>
                <a:gridCol w="761433"/>
                <a:gridCol w="610535"/>
                <a:gridCol w="671242"/>
              </a:tblGrid>
              <a:tr h="222765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Справочные данные</a:t>
                      </a:r>
                    </a:p>
                  </a:txBody>
                  <a:tcPr marL="36023" marR="36023" marT="35974" marB="3597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08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Основная дата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11.06.2015</a:t>
                      </a:r>
                    </a:p>
                  </a:txBody>
                  <a:tcPr marL="36023" marR="36023" marT="35974" marB="3597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Виток № 1</a:t>
                      </a:r>
                    </a:p>
                  </a:txBody>
                  <a:tcPr marL="36023" marR="36023" marT="35974" marB="3597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восход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02 ч 24 мин</a:t>
                      </a:r>
                    </a:p>
                  </a:txBody>
                  <a:tcPr marL="36023" marR="36023" marT="35974" marB="3597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заход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18 ч 17 мин</a:t>
                      </a:r>
                    </a:p>
                  </a:txBody>
                  <a:tcPr marL="36023" marR="36023" marT="35974" marB="3597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76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Резервная дата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12.06.2015</a:t>
                      </a:r>
                    </a:p>
                  </a:txBody>
                  <a:tcPr marL="36023" marR="36023" marT="35974" marB="3597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Виток № 1</a:t>
                      </a:r>
                    </a:p>
                  </a:txBody>
                  <a:tcPr marL="36023" marR="36023" marT="35974" marB="3597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восход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02 ч 17 мин</a:t>
                      </a:r>
                    </a:p>
                  </a:txBody>
                  <a:tcPr marL="36023" marR="36023" marT="35974" marB="3597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заход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18 ч 43 мин</a:t>
                      </a:r>
                    </a:p>
                  </a:txBody>
                  <a:tcPr marL="36023" marR="36023" marT="35974" marB="3597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4" name="Text Box 60"/>
          <p:cNvSpPr txBox="1">
            <a:spLocks noChangeArrowheads="1"/>
          </p:cNvSpPr>
          <p:nvPr/>
        </p:nvSpPr>
        <p:spPr bwMode="auto">
          <a:xfrm>
            <a:off x="1819753" y="1647380"/>
            <a:ext cx="59022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solidFill>
                  <a:srgbClr val="333399"/>
                </a:solidFill>
              </a:rPr>
              <a:t>2 Ми-8</a:t>
            </a:r>
          </a:p>
        </p:txBody>
      </p:sp>
      <p:sp>
        <p:nvSpPr>
          <p:cNvPr id="355" name="Text Box 60"/>
          <p:cNvSpPr txBox="1">
            <a:spLocks noChangeArrowheads="1"/>
          </p:cNvSpPr>
          <p:nvPr/>
        </p:nvSpPr>
        <p:spPr bwMode="auto">
          <a:xfrm>
            <a:off x="7214969" y="3698968"/>
            <a:ext cx="59022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solidFill>
                  <a:srgbClr val="333399"/>
                </a:solidFill>
              </a:rPr>
              <a:t>3 Ми-8</a:t>
            </a:r>
          </a:p>
        </p:txBody>
      </p:sp>
      <p:grpSp>
        <p:nvGrpSpPr>
          <p:cNvPr id="356" name="Группа 355"/>
          <p:cNvGrpSpPr>
            <a:grpSpLocks/>
          </p:cNvGrpSpPr>
          <p:nvPr/>
        </p:nvGrpSpPr>
        <p:grpSpPr bwMode="auto">
          <a:xfrm>
            <a:off x="3770397" y="5246174"/>
            <a:ext cx="215900" cy="215900"/>
            <a:chOff x="5629275" y="3632200"/>
            <a:chExt cx="215900" cy="215900"/>
          </a:xfrm>
        </p:grpSpPr>
        <p:sp>
          <p:nvSpPr>
            <p:cNvPr id="357" name="Oval 66"/>
            <p:cNvSpPr>
              <a:spLocks noChangeArrowheads="1"/>
            </p:cNvSpPr>
            <p:nvPr/>
          </p:nvSpPr>
          <p:spPr bwMode="auto">
            <a:xfrm>
              <a:off x="5629275" y="3632200"/>
              <a:ext cx="215900" cy="215900"/>
            </a:xfrm>
            <a:prstGeom prst="ellipse">
              <a:avLst/>
            </a:prstGeom>
            <a:solidFill>
              <a:srgbClr val="FFFFCC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000">
                <a:solidFill>
                  <a:srgbClr val="000000"/>
                </a:solidFill>
              </a:endParaRPr>
            </a:p>
          </p:txBody>
        </p:sp>
        <p:grpSp>
          <p:nvGrpSpPr>
            <p:cNvPr id="358" name="Group 67"/>
            <p:cNvGrpSpPr>
              <a:grpSpLocks/>
            </p:cNvGrpSpPr>
            <p:nvPr/>
          </p:nvGrpSpPr>
          <p:grpSpPr bwMode="auto">
            <a:xfrm>
              <a:off x="5666581" y="3671094"/>
              <a:ext cx="144463" cy="144463"/>
              <a:chOff x="1180" y="2231"/>
              <a:chExt cx="91" cy="91"/>
            </a:xfrm>
          </p:grpSpPr>
          <p:sp>
            <p:nvSpPr>
              <p:cNvPr id="359" name="Line 68"/>
              <p:cNvSpPr>
                <a:spLocks noChangeShapeType="1"/>
              </p:cNvSpPr>
              <p:nvPr/>
            </p:nvSpPr>
            <p:spPr bwMode="auto">
              <a:xfrm>
                <a:off x="1225" y="2231"/>
                <a:ext cx="0" cy="91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800">
                  <a:solidFill>
                    <a:srgbClr val="000000"/>
                  </a:solidFill>
                </a:endParaRPr>
              </a:p>
            </p:txBody>
          </p:sp>
          <p:sp>
            <p:nvSpPr>
              <p:cNvPr id="360" name="Line 69"/>
              <p:cNvSpPr>
                <a:spLocks noChangeShapeType="1"/>
              </p:cNvSpPr>
              <p:nvPr/>
            </p:nvSpPr>
            <p:spPr bwMode="auto">
              <a:xfrm>
                <a:off x="1180" y="2274"/>
                <a:ext cx="91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800">
                  <a:solidFill>
                    <a:srgbClr val="000000"/>
                  </a:solidFill>
                </a:endParaRPr>
              </a:p>
            </p:txBody>
          </p:sp>
          <p:sp>
            <p:nvSpPr>
              <p:cNvPr id="361" name="Oval 70"/>
              <p:cNvSpPr>
                <a:spLocks noChangeArrowheads="1"/>
              </p:cNvSpPr>
              <p:nvPr/>
            </p:nvSpPr>
            <p:spPr bwMode="auto">
              <a:xfrm>
                <a:off x="1201" y="2251"/>
                <a:ext cx="46" cy="45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00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362" name="Group 90"/>
          <p:cNvGrpSpPr>
            <a:grpSpLocks/>
          </p:cNvGrpSpPr>
          <p:nvPr/>
        </p:nvGrpSpPr>
        <p:grpSpPr bwMode="auto">
          <a:xfrm rot="20196855">
            <a:off x="1523278" y="4356676"/>
            <a:ext cx="162206" cy="171283"/>
            <a:chOff x="2971" y="2205"/>
            <a:chExt cx="182" cy="91"/>
          </a:xfrm>
          <a:scene3d>
            <a:camera prst="orthographicFront">
              <a:rot lat="0" lon="0" rev="2400000"/>
            </a:camera>
            <a:lightRig rig="threePt" dir="t"/>
          </a:scene3d>
        </p:grpSpPr>
        <p:sp>
          <p:nvSpPr>
            <p:cNvPr id="363" name="Line 91"/>
            <p:cNvSpPr>
              <a:spLocks noChangeShapeType="1"/>
            </p:cNvSpPr>
            <p:nvPr/>
          </p:nvSpPr>
          <p:spPr bwMode="auto">
            <a:xfrm>
              <a:off x="3061" y="2205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800">
                <a:solidFill>
                  <a:srgbClr val="000000"/>
                </a:solidFill>
              </a:endParaRPr>
            </a:p>
          </p:txBody>
        </p:sp>
        <p:sp>
          <p:nvSpPr>
            <p:cNvPr id="364" name="Line 92"/>
            <p:cNvSpPr>
              <a:spLocks noChangeShapeType="1"/>
            </p:cNvSpPr>
            <p:nvPr/>
          </p:nvSpPr>
          <p:spPr bwMode="auto">
            <a:xfrm>
              <a:off x="2971" y="2251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800">
                <a:solidFill>
                  <a:srgbClr val="000000"/>
                </a:solidFill>
              </a:endParaRPr>
            </a:p>
          </p:txBody>
        </p:sp>
      </p:grpSp>
      <p:sp>
        <p:nvSpPr>
          <p:cNvPr id="365" name="Freeform 57"/>
          <p:cNvSpPr>
            <a:spLocks/>
          </p:cNvSpPr>
          <p:nvPr/>
        </p:nvSpPr>
        <p:spPr bwMode="auto">
          <a:xfrm rot="1816625" flipV="1">
            <a:off x="358234" y="4400776"/>
            <a:ext cx="3552372" cy="527454"/>
          </a:xfrm>
          <a:custGeom>
            <a:avLst/>
            <a:gdLst>
              <a:gd name="T0" fmla="*/ 0 w 3133"/>
              <a:gd name="T1" fmla="*/ 0 h 686"/>
              <a:gd name="T2" fmla="*/ 2147483647 w 3133"/>
              <a:gd name="T3" fmla="*/ 2147483647 h 686"/>
              <a:gd name="T4" fmla="*/ 0 60000 65536"/>
              <a:gd name="T5" fmla="*/ 0 60000 65536"/>
              <a:gd name="T6" fmla="*/ 0 w 3133"/>
              <a:gd name="T7" fmla="*/ 0 h 686"/>
              <a:gd name="T8" fmla="*/ 3133 w 3133"/>
              <a:gd name="T9" fmla="*/ 686 h 6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33" h="686">
                <a:moveTo>
                  <a:pt x="0" y="0"/>
                </a:moveTo>
                <a:lnTo>
                  <a:pt x="3133" y="686"/>
                </a:lnTo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800">
              <a:solidFill>
                <a:srgbClr val="000000"/>
              </a:solidFill>
            </a:endParaRPr>
          </a:p>
        </p:txBody>
      </p:sp>
      <p:sp>
        <p:nvSpPr>
          <p:cNvPr id="366" name="Rectangle 89"/>
          <p:cNvSpPr>
            <a:spLocks noChangeArrowheads="1"/>
          </p:cNvSpPr>
          <p:nvPr/>
        </p:nvSpPr>
        <p:spPr bwMode="auto">
          <a:xfrm rot="1364407">
            <a:off x="558087" y="4315201"/>
            <a:ext cx="2036491" cy="271065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67" name="Text Box 59"/>
          <p:cNvSpPr txBox="1">
            <a:spLocks noChangeArrowheads="1"/>
          </p:cNvSpPr>
          <p:nvPr/>
        </p:nvSpPr>
        <p:spPr bwMode="auto">
          <a:xfrm rot="1367360">
            <a:off x="690849" y="4063300"/>
            <a:ext cx="2077813" cy="246221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solidFill>
                  <a:srgbClr val="000000"/>
                </a:solidFill>
              </a:rPr>
              <a:t>Виток № </a:t>
            </a:r>
            <a:r>
              <a:rPr lang="en-US" sz="1000" b="1" dirty="0" smtClean="0">
                <a:solidFill>
                  <a:srgbClr val="000000"/>
                </a:solidFill>
              </a:rPr>
              <a:t>4</a:t>
            </a:r>
            <a:r>
              <a:rPr lang="ru-RU" sz="1000" b="1" dirty="0" smtClean="0">
                <a:solidFill>
                  <a:srgbClr val="000000"/>
                </a:solidFill>
              </a:rPr>
              <a:t> </a:t>
            </a:r>
            <a:r>
              <a:rPr lang="ru-RU" sz="1000" b="1" dirty="0" err="1" smtClean="0">
                <a:solidFill>
                  <a:srgbClr val="000000"/>
                </a:solidFill>
              </a:rPr>
              <a:t>Тосп</a:t>
            </a:r>
            <a:r>
              <a:rPr lang="ru-RU" sz="1000" b="1" dirty="0" smtClean="0">
                <a:solidFill>
                  <a:srgbClr val="000000"/>
                </a:solidFill>
              </a:rPr>
              <a:t>. = </a:t>
            </a:r>
            <a:r>
              <a:rPr lang="en-US" sz="1000" b="1" dirty="0" smtClean="0">
                <a:solidFill>
                  <a:srgbClr val="000000"/>
                </a:solidFill>
              </a:rPr>
              <a:t>21</a:t>
            </a:r>
            <a:r>
              <a:rPr lang="ru-RU" sz="1000" b="1" dirty="0" smtClean="0">
                <a:solidFill>
                  <a:srgbClr val="000000"/>
                </a:solidFill>
              </a:rPr>
              <a:t> ч </a:t>
            </a:r>
            <a:r>
              <a:rPr lang="en-US" sz="1000" b="1" dirty="0" smtClean="0">
                <a:solidFill>
                  <a:srgbClr val="000000"/>
                </a:solidFill>
              </a:rPr>
              <a:t>15 </a:t>
            </a:r>
            <a:r>
              <a:rPr lang="ru-RU" sz="1000" b="1" dirty="0" smtClean="0">
                <a:solidFill>
                  <a:srgbClr val="000000"/>
                </a:solidFill>
              </a:rPr>
              <a:t>мин</a:t>
            </a:r>
          </a:p>
        </p:txBody>
      </p:sp>
      <p:sp>
        <p:nvSpPr>
          <p:cNvPr id="368" name="Freeform 153"/>
          <p:cNvSpPr>
            <a:spLocks/>
          </p:cNvSpPr>
          <p:nvPr/>
        </p:nvSpPr>
        <p:spPr bwMode="auto">
          <a:xfrm flipV="1">
            <a:off x="3115036" y="5417119"/>
            <a:ext cx="633500" cy="192249"/>
          </a:xfrm>
          <a:custGeom>
            <a:avLst/>
            <a:gdLst>
              <a:gd name="T0" fmla="*/ 0 w 710"/>
              <a:gd name="T1" fmla="*/ 0 h 132"/>
              <a:gd name="T2" fmla="*/ 2147483647 w 710"/>
              <a:gd name="T3" fmla="*/ 2147483647 h 132"/>
              <a:gd name="T4" fmla="*/ 0 60000 65536"/>
              <a:gd name="T5" fmla="*/ 0 60000 65536"/>
              <a:gd name="T6" fmla="*/ 0 w 710"/>
              <a:gd name="T7" fmla="*/ 0 h 132"/>
              <a:gd name="T8" fmla="*/ 710 w 710"/>
              <a:gd name="T9" fmla="*/ 132 h 1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10" h="132">
                <a:moveTo>
                  <a:pt x="0" y="0"/>
                </a:moveTo>
                <a:lnTo>
                  <a:pt x="710" y="132"/>
                </a:lnTo>
              </a:path>
            </a:pathLst>
          </a:cu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800">
              <a:solidFill>
                <a:srgbClr val="000000"/>
              </a:solidFill>
            </a:endParaRPr>
          </a:p>
        </p:txBody>
      </p:sp>
      <p:sp useBgFill="1">
        <p:nvSpPr>
          <p:cNvPr id="369" name="Text Box 14"/>
          <p:cNvSpPr txBox="1">
            <a:spLocks noChangeArrowheads="1"/>
          </p:cNvSpPr>
          <p:nvPr/>
        </p:nvSpPr>
        <p:spPr bwMode="auto">
          <a:xfrm rot="205869">
            <a:off x="3120284" y="5479056"/>
            <a:ext cx="311605" cy="184666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600" dirty="0" smtClean="0">
                <a:solidFill>
                  <a:srgbClr val="000000"/>
                </a:solidFill>
              </a:rPr>
              <a:t>136</a:t>
            </a:r>
          </a:p>
        </p:txBody>
      </p:sp>
      <p:sp>
        <p:nvSpPr>
          <p:cNvPr id="370" name="AutoShape 192"/>
          <p:cNvSpPr>
            <a:spLocks noChangeArrowheads="1"/>
          </p:cNvSpPr>
          <p:nvPr/>
        </p:nvSpPr>
        <p:spPr bwMode="auto">
          <a:xfrm rot="12876808">
            <a:off x="4232210" y="2541436"/>
            <a:ext cx="1265857" cy="1406110"/>
          </a:xfrm>
          <a:custGeom>
            <a:avLst/>
            <a:gdLst>
              <a:gd name="G0" fmla="+- 285392 0 0"/>
              <a:gd name="G1" fmla="+- -7616668 0 0"/>
              <a:gd name="G2" fmla="+- 285392 0 -7616668"/>
              <a:gd name="G3" fmla="+- 10800 0 0"/>
              <a:gd name="G4" fmla="+- 0 0 285392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9495 0 0"/>
              <a:gd name="G9" fmla="+- 0 0 -7616668"/>
              <a:gd name="G10" fmla="+- 9495 0 2700"/>
              <a:gd name="G11" fmla="cos G10 285392"/>
              <a:gd name="G12" fmla="sin G10 285392"/>
              <a:gd name="G13" fmla="cos 13500 285392"/>
              <a:gd name="G14" fmla="sin 13500 285392"/>
              <a:gd name="G15" fmla="+- G11 10800 0"/>
              <a:gd name="G16" fmla="+- G12 10800 0"/>
              <a:gd name="G17" fmla="+- G13 10800 0"/>
              <a:gd name="G18" fmla="+- G14 10800 0"/>
              <a:gd name="G19" fmla="*/ 9495 1 2"/>
              <a:gd name="G20" fmla="+- G19 5400 0"/>
              <a:gd name="G21" fmla="cos G20 285392"/>
              <a:gd name="G22" fmla="sin G20 285392"/>
              <a:gd name="G23" fmla="+- G21 10800 0"/>
              <a:gd name="G24" fmla="+- G12 G23 G22"/>
              <a:gd name="G25" fmla="+- G22 G23 G11"/>
              <a:gd name="G26" fmla="cos 10800 285392"/>
              <a:gd name="G27" fmla="sin 10800 285392"/>
              <a:gd name="G28" fmla="cos 9495 285392"/>
              <a:gd name="G29" fmla="sin 9495 285392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616668"/>
              <a:gd name="G36" fmla="sin G34 -7616668"/>
              <a:gd name="G37" fmla="+/ -7616668 285392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9495 G39"/>
              <a:gd name="G43" fmla="sin 9495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849 w 21600"/>
              <a:gd name="T5" fmla="*/ 1853 h 21600"/>
              <a:gd name="T6" fmla="*/ 6316 w 21600"/>
              <a:gd name="T7" fmla="*/ 1696 h 21600"/>
              <a:gd name="T8" fmla="*/ 16118 w 21600"/>
              <a:gd name="T9" fmla="*/ 2934 h 21600"/>
              <a:gd name="T10" fmla="*/ 24261 w 21600"/>
              <a:gd name="T11" fmla="*/ 11825 h 21600"/>
              <a:gd name="T12" fmla="*/ 20663 w 21600"/>
              <a:gd name="T13" fmla="*/ 14913 h 21600"/>
              <a:gd name="T14" fmla="*/ 17575 w 21600"/>
              <a:gd name="T15" fmla="*/ 11315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14239 w 18233"/>
              <a:gd name="connsiteY0" fmla="*/ 11521 h 16907"/>
              <a:gd name="connsiteX1" fmla="*/ 14267 w 18233"/>
              <a:gd name="connsiteY1" fmla="*/ 10801 h 16907"/>
              <a:gd name="connsiteX2" fmla="*/ 4772 w 18233"/>
              <a:gd name="connsiteY2" fmla="*/ 1306 h 16907"/>
              <a:gd name="connsiteX3" fmla="*/ 576 w 18233"/>
              <a:gd name="connsiteY3" fmla="*/ 2283 h 16907"/>
              <a:gd name="connsiteX4" fmla="*/ 0 w 18233"/>
              <a:gd name="connsiteY4" fmla="*/ 1112 h 16907"/>
              <a:gd name="connsiteX5" fmla="*/ 4772 w 18233"/>
              <a:gd name="connsiteY5" fmla="*/ 1 h 16907"/>
              <a:gd name="connsiteX6" fmla="*/ 15572 w 18233"/>
              <a:gd name="connsiteY6" fmla="*/ 10801 h 16907"/>
              <a:gd name="connsiteX7" fmla="*/ 15540 w 18233"/>
              <a:gd name="connsiteY7" fmla="*/ 11621 h 16907"/>
              <a:gd name="connsiteX8" fmla="*/ 18233 w 18233"/>
              <a:gd name="connsiteY8" fmla="*/ 11826 h 16907"/>
              <a:gd name="connsiteX9" fmla="*/ 18078 w 18233"/>
              <a:gd name="connsiteY9" fmla="*/ 16907 h 16907"/>
              <a:gd name="connsiteX10" fmla="*/ 11547 w 18233"/>
              <a:gd name="connsiteY10" fmla="*/ 11316 h 16907"/>
              <a:gd name="connsiteX11" fmla="*/ 14239 w 18233"/>
              <a:gd name="connsiteY11" fmla="*/ 11521 h 16907"/>
              <a:gd name="connsiteX0" fmla="*/ 14239 w 19078"/>
              <a:gd name="connsiteY0" fmla="*/ 11521 h 16907"/>
              <a:gd name="connsiteX1" fmla="*/ 14267 w 19078"/>
              <a:gd name="connsiteY1" fmla="*/ 10801 h 16907"/>
              <a:gd name="connsiteX2" fmla="*/ 4772 w 19078"/>
              <a:gd name="connsiteY2" fmla="*/ 1306 h 16907"/>
              <a:gd name="connsiteX3" fmla="*/ 576 w 19078"/>
              <a:gd name="connsiteY3" fmla="*/ 2283 h 16907"/>
              <a:gd name="connsiteX4" fmla="*/ 0 w 19078"/>
              <a:gd name="connsiteY4" fmla="*/ 1112 h 16907"/>
              <a:gd name="connsiteX5" fmla="*/ 4772 w 19078"/>
              <a:gd name="connsiteY5" fmla="*/ 1 h 16907"/>
              <a:gd name="connsiteX6" fmla="*/ 15572 w 19078"/>
              <a:gd name="connsiteY6" fmla="*/ 10801 h 16907"/>
              <a:gd name="connsiteX7" fmla="*/ 15540 w 19078"/>
              <a:gd name="connsiteY7" fmla="*/ 11621 h 16907"/>
              <a:gd name="connsiteX8" fmla="*/ 19078 w 19078"/>
              <a:gd name="connsiteY8" fmla="*/ 8727 h 16907"/>
              <a:gd name="connsiteX9" fmla="*/ 18078 w 19078"/>
              <a:gd name="connsiteY9" fmla="*/ 16907 h 16907"/>
              <a:gd name="connsiteX10" fmla="*/ 11547 w 19078"/>
              <a:gd name="connsiteY10" fmla="*/ 11316 h 16907"/>
              <a:gd name="connsiteX11" fmla="*/ 14239 w 19078"/>
              <a:gd name="connsiteY11" fmla="*/ 11521 h 16907"/>
              <a:gd name="connsiteX0" fmla="*/ 14239 w 19078"/>
              <a:gd name="connsiteY0" fmla="*/ 11521 h 16907"/>
              <a:gd name="connsiteX1" fmla="*/ 14267 w 19078"/>
              <a:gd name="connsiteY1" fmla="*/ 10801 h 16907"/>
              <a:gd name="connsiteX2" fmla="*/ 4772 w 19078"/>
              <a:gd name="connsiteY2" fmla="*/ 1306 h 16907"/>
              <a:gd name="connsiteX3" fmla="*/ 576 w 19078"/>
              <a:gd name="connsiteY3" fmla="*/ 2283 h 16907"/>
              <a:gd name="connsiteX4" fmla="*/ 0 w 19078"/>
              <a:gd name="connsiteY4" fmla="*/ 1112 h 16907"/>
              <a:gd name="connsiteX5" fmla="*/ 4772 w 19078"/>
              <a:gd name="connsiteY5" fmla="*/ 1 h 16907"/>
              <a:gd name="connsiteX6" fmla="*/ 15572 w 19078"/>
              <a:gd name="connsiteY6" fmla="*/ 10801 h 16907"/>
              <a:gd name="connsiteX7" fmla="*/ 16553 w 19078"/>
              <a:gd name="connsiteY7" fmla="*/ 9837 h 16907"/>
              <a:gd name="connsiteX8" fmla="*/ 19078 w 19078"/>
              <a:gd name="connsiteY8" fmla="*/ 8727 h 16907"/>
              <a:gd name="connsiteX9" fmla="*/ 18078 w 19078"/>
              <a:gd name="connsiteY9" fmla="*/ 16907 h 16907"/>
              <a:gd name="connsiteX10" fmla="*/ 11547 w 19078"/>
              <a:gd name="connsiteY10" fmla="*/ 11316 h 16907"/>
              <a:gd name="connsiteX11" fmla="*/ 14239 w 19078"/>
              <a:gd name="connsiteY11" fmla="*/ 11521 h 16907"/>
              <a:gd name="connsiteX0" fmla="*/ 14239 w 19078"/>
              <a:gd name="connsiteY0" fmla="*/ 11521 h 16907"/>
              <a:gd name="connsiteX1" fmla="*/ 14267 w 19078"/>
              <a:gd name="connsiteY1" fmla="*/ 10801 h 16907"/>
              <a:gd name="connsiteX2" fmla="*/ 4772 w 19078"/>
              <a:gd name="connsiteY2" fmla="*/ 1306 h 16907"/>
              <a:gd name="connsiteX3" fmla="*/ 576 w 19078"/>
              <a:gd name="connsiteY3" fmla="*/ 2283 h 16907"/>
              <a:gd name="connsiteX4" fmla="*/ 0 w 19078"/>
              <a:gd name="connsiteY4" fmla="*/ 1112 h 16907"/>
              <a:gd name="connsiteX5" fmla="*/ 4772 w 19078"/>
              <a:gd name="connsiteY5" fmla="*/ 1 h 16907"/>
              <a:gd name="connsiteX6" fmla="*/ 16568 w 19078"/>
              <a:gd name="connsiteY6" fmla="*/ 9583 h 16907"/>
              <a:gd name="connsiteX7" fmla="*/ 16553 w 19078"/>
              <a:gd name="connsiteY7" fmla="*/ 9837 h 16907"/>
              <a:gd name="connsiteX8" fmla="*/ 19078 w 19078"/>
              <a:gd name="connsiteY8" fmla="*/ 8727 h 16907"/>
              <a:gd name="connsiteX9" fmla="*/ 18078 w 19078"/>
              <a:gd name="connsiteY9" fmla="*/ 16907 h 16907"/>
              <a:gd name="connsiteX10" fmla="*/ 11547 w 19078"/>
              <a:gd name="connsiteY10" fmla="*/ 11316 h 16907"/>
              <a:gd name="connsiteX11" fmla="*/ 14239 w 19078"/>
              <a:gd name="connsiteY11" fmla="*/ 11521 h 16907"/>
              <a:gd name="connsiteX0" fmla="*/ 14239 w 19078"/>
              <a:gd name="connsiteY0" fmla="*/ 11521 h 16907"/>
              <a:gd name="connsiteX1" fmla="*/ 15503 w 19078"/>
              <a:gd name="connsiteY1" fmla="*/ 10772 h 16907"/>
              <a:gd name="connsiteX2" fmla="*/ 4772 w 19078"/>
              <a:gd name="connsiteY2" fmla="*/ 1306 h 16907"/>
              <a:gd name="connsiteX3" fmla="*/ 576 w 19078"/>
              <a:gd name="connsiteY3" fmla="*/ 2283 h 16907"/>
              <a:gd name="connsiteX4" fmla="*/ 0 w 19078"/>
              <a:gd name="connsiteY4" fmla="*/ 1112 h 16907"/>
              <a:gd name="connsiteX5" fmla="*/ 4772 w 19078"/>
              <a:gd name="connsiteY5" fmla="*/ 1 h 16907"/>
              <a:gd name="connsiteX6" fmla="*/ 16568 w 19078"/>
              <a:gd name="connsiteY6" fmla="*/ 9583 h 16907"/>
              <a:gd name="connsiteX7" fmla="*/ 16553 w 19078"/>
              <a:gd name="connsiteY7" fmla="*/ 9837 h 16907"/>
              <a:gd name="connsiteX8" fmla="*/ 19078 w 19078"/>
              <a:gd name="connsiteY8" fmla="*/ 8727 h 16907"/>
              <a:gd name="connsiteX9" fmla="*/ 18078 w 19078"/>
              <a:gd name="connsiteY9" fmla="*/ 16907 h 16907"/>
              <a:gd name="connsiteX10" fmla="*/ 11547 w 19078"/>
              <a:gd name="connsiteY10" fmla="*/ 11316 h 16907"/>
              <a:gd name="connsiteX11" fmla="*/ 14239 w 19078"/>
              <a:gd name="connsiteY11" fmla="*/ 11521 h 16907"/>
              <a:gd name="connsiteX0" fmla="*/ 15520 w 19078"/>
              <a:gd name="connsiteY0" fmla="*/ 11145 h 16907"/>
              <a:gd name="connsiteX1" fmla="*/ 15503 w 19078"/>
              <a:gd name="connsiteY1" fmla="*/ 10772 h 16907"/>
              <a:gd name="connsiteX2" fmla="*/ 4772 w 19078"/>
              <a:gd name="connsiteY2" fmla="*/ 1306 h 16907"/>
              <a:gd name="connsiteX3" fmla="*/ 576 w 19078"/>
              <a:gd name="connsiteY3" fmla="*/ 2283 h 16907"/>
              <a:gd name="connsiteX4" fmla="*/ 0 w 19078"/>
              <a:gd name="connsiteY4" fmla="*/ 1112 h 16907"/>
              <a:gd name="connsiteX5" fmla="*/ 4772 w 19078"/>
              <a:gd name="connsiteY5" fmla="*/ 1 h 16907"/>
              <a:gd name="connsiteX6" fmla="*/ 16568 w 19078"/>
              <a:gd name="connsiteY6" fmla="*/ 9583 h 16907"/>
              <a:gd name="connsiteX7" fmla="*/ 16553 w 19078"/>
              <a:gd name="connsiteY7" fmla="*/ 9837 h 16907"/>
              <a:gd name="connsiteX8" fmla="*/ 19078 w 19078"/>
              <a:gd name="connsiteY8" fmla="*/ 8727 h 16907"/>
              <a:gd name="connsiteX9" fmla="*/ 18078 w 19078"/>
              <a:gd name="connsiteY9" fmla="*/ 16907 h 16907"/>
              <a:gd name="connsiteX10" fmla="*/ 11547 w 19078"/>
              <a:gd name="connsiteY10" fmla="*/ 11316 h 16907"/>
              <a:gd name="connsiteX11" fmla="*/ 15520 w 19078"/>
              <a:gd name="connsiteY11" fmla="*/ 11145 h 16907"/>
              <a:gd name="connsiteX0" fmla="*/ 15520 w 19078"/>
              <a:gd name="connsiteY0" fmla="*/ 11145 h 16907"/>
              <a:gd name="connsiteX1" fmla="*/ 15503 w 19078"/>
              <a:gd name="connsiteY1" fmla="*/ 10772 h 16907"/>
              <a:gd name="connsiteX2" fmla="*/ 4772 w 19078"/>
              <a:gd name="connsiteY2" fmla="*/ 1306 h 16907"/>
              <a:gd name="connsiteX3" fmla="*/ 576 w 19078"/>
              <a:gd name="connsiteY3" fmla="*/ 2283 h 16907"/>
              <a:gd name="connsiteX4" fmla="*/ 0 w 19078"/>
              <a:gd name="connsiteY4" fmla="*/ 1112 h 16907"/>
              <a:gd name="connsiteX5" fmla="*/ 4772 w 19078"/>
              <a:gd name="connsiteY5" fmla="*/ 1 h 16907"/>
              <a:gd name="connsiteX6" fmla="*/ 16568 w 19078"/>
              <a:gd name="connsiteY6" fmla="*/ 9583 h 16907"/>
              <a:gd name="connsiteX7" fmla="*/ 16553 w 19078"/>
              <a:gd name="connsiteY7" fmla="*/ 9837 h 16907"/>
              <a:gd name="connsiteX8" fmla="*/ 19078 w 19078"/>
              <a:gd name="connsiteY8" fmla="*/ 8727 h 16907"/>
              <a:gd name="connsiteX9" fmla="*/ 18078 w 19078"/>
              <a:gd name="connsiteY9" fmla="*/ 16907 h 16907"/>
              <a:gd name="connsiteX10" fmla="*/ 13936 w 19078"/>
              <a:gd name="connsiteY10" fmla="*/ 10600 h 16907"/>
              <a:gd name="connsiteX11" fmla="*/ 15520 w 19078"/>
              <a:gd name="connsiteY11" fmla="*/ 11145 h 16907"/>
              <a:gd name="connsiteX0" fmla="*/ 15520 w 18130"/>
              <a:gd name="connsiteY0" fmla="*/ 11145 h 16907"/>
              <a:gd name="connsiteX1" fmla="*/ 15503 w 18130"/>
              <a:gd name="connsiteY1" fmla="*/ 10772 h 16907"/>
              <a:gd name="connsiteX2" fmla="*/ 4772 w 18130"/>
              <a:gd name="connsiteY2" fmla="*/ 1306 h 16907"/>
              <a:gd name="connsiteX3" fmla="*/ 576 w 18130"/>
              <a:gd name="connsiteY3" fmla="*/ 2283 h 16907"/>
              <a:gd name="connsiteX4" fmla="*/ 0 w 18130"/>
              <a:gd name="connsiteY4" fmla="*/ 1112 h 16907"/>
              <a:gd name="connsiteX5" fmla="*/ 4772 w 18130"/>
              <a:gd name="connsiteY5" fmla="*/ 1 h 16907"/>
              <a:gd name="connsiteX6" fmla="*/ 16568 w 18130"/>
              <a:gd name="connsiteY6" fmla="*/ 9583 h 16907"/>
              <a:gd name="connsiteX7" fmla="*/ 16553 w 18130"/>
              <a:gd name="connsiteY7" fmla="*/ 9837 h 16907"/>
              <a:gd name="connsiteX8" fmla="*/ 17781 w 18130"/>
              <a:gd name="connsiteY8" fmla="*/ 9669 h 16907"/>
              <a:gd name="connsiteX9" fmla="*/ 18078 w 18130"/>
              <a:gd name="connsiteY9" fmla="*/ 16907 h 16907"/>
              <a:gd name="connsiteX10" fmla="*/ 13936 w 18130"/>
              <a:gd name="connsiteY10" fmla="*/ 10600 h 16907"/>
              <a:gd name="connsiteX11" fmla="*/ 15520 w 18130"/>
              <a:gd name="connsiteY11" fmla="*/ 11145 h 16907"/>
              <a:gd name="connsiteX0" fmla="*/ 15520 w 18082"/>
              <a:gd name="connsiteY0" fmla="*/ 11145 h 16907"/>
              <a:gd name="connsiteX1" fmla="*/ 15401 w 18082"/>
              <a:gd name="connsiteY1" fmla="*/ 9823 h 16907"/>
              <a:gd name="connsiteX2" fmla="*/ 4772 w 18082"/>
              <a:gd name="connsiteY2" fmla="*/ 1306 h 16907"/>
              <a:gd name="connsiteX3" fmla="*/ 576 w 18082"/>
              <a:gd name="connsiteY3" fmla="*/ 2283 h 16907"/>
              <a:gd name="connsiteX4" fmla="*/ 0 w 18082"/>
              <a:gd name="connsiteY4" fmla="*/ 1112 h 16907"/>
              <a:gd name="connsiteX5" fmla="*/ 4772 w 18082"/>
              <a:gd name="connsiteY5" fmla="*/ 1 h 16907"/>
              <a:gd name="connsiteX6" fmla="*/ 16568 w 18082"/>
              <a:gd name="connsiteY6" fmla="*/ 9583 h 16907"/>
              <a:gd name="connsiteX7" fmla="*/ 16553 w 18082"/>
              <a:gd name="connsiteY7" fmla="*/ 9837 h 16907"/>
              <a:gd name="connsiteX8" fmla="*/ 17781 w 18082"/>
              <a:gd name="connsiteY8" fmla="*/ 9669 h 16907"/>
              <a:gd name="connsiteX9" fmla="*/ 18078 w 18082"/>
              <a:gd name="connsiteY9" fmla="*/ 16907 h 16907"/>
              <a:gd name="connsiteX10" fmla="*/ 13936 w 18082"/>
              <a:gd name="connsiteY10" fmla="*/ 10600 h 16907"/>
              <a:gd name="connsiteX11" fmla="*/ 15520 w 18082"/>
              <a:gd name="connsiteY11" fmla="*/ 11145 h 16907"/>
              <a:gd name="connsiteX0" fmla="*/ 15099 w 18082"/>
              <a:gd name="connsiteY0" fmla="*/ 10337 h 16907"/>
              <a:gd name="connsiteX1" fmla="*/ 15401 w 18082"/>
              <a:gd name="connsiteY1" fmla="*/ 9823 h 16907"/>
              <a:gd name="connsiteX2" fmla="*/ 4772 w 18082"/>
              <a:gd name="connsiteY2" fmla="*/ 1306 h 16907"/>
              <a:gd name="connsiteX3" fmla="*/ 576 w 18082"/>
              <a:gd name="connsiteY3" fmla="*/ 2283 h 16907"/>
              <a:gd name="connsiteX4" fmla="*/ 0 w 18082"/>
              <a:gd name="connsiteY4" fmla="*/ 1112 h 16907"/>
              <a:gd name="connsiteX5" fmla="*/ 4772 w 18082"/>
              <a:gd name="connsiteY5" fmla="*/ 1 h 16907"/>
              <a:gd name="connsiteX6" fmla="*/ 16568 w 18082"/>
              <a:gd name="connsiteY6" fmla="*/ 9583 h 16907"/>
              <a:gd name="connsiteX7" fmla="*/ 16553 w 18082"/>
              <a:gd name="connsiteY7" fmla="*/ 9837 h 16907"/>
              <a:gd name="connsiteX8" fmla="*/ 17781 w 18082"/>
              <a:gd name="connsiteY8" fmla="*/ 9669 h 16907"/>
              <a:gd name="connsiteX9" fmla="*/ 18078 w 18082"/>
              <a:gd name="connsiteY9" fmla="*/ 16907 h 16907"/>
              <a:gd name="connsiteX10" fmla="*/ 13936 w 18082"/>
              <a:gd name="connsiteY10" fmla="*/ 10600 h 16907"/>
              <a:gd name="connsiteX11" fmla="*/ 15099 w 18082"/>
              <a:gd name="connsiteY11" fmla="*/ 10337 h 16907"/>
              <a:gd name="connsiteX0" fmla="*/ 15099 w 18082"/>
              <a:gd name="connsiteY0" fmla="*/ 10337 h 16907"/>
              <a:gd name="connsiteX1" fmla="*/ 14036 w 18082"/>
              <a:gd name="connsiteY1" fmla="*/ 6451 h 16907"/>
              <a:gd name="connsiteX2" fmla="*/ 4772 w 18082"/>
              <a:gd name="connsiteY2" fmla="*/ 1306 h 16907"/>
              <a:gd name="connsiteX3" fmla="*/ 576 w 18082"/>
              <a:gd name="connsiteY3" fmla="*/ 2283 h 16907"/>
              <a:gd name="connsiteX4" fmla="*/ 0 w 18082"/>
              <a:gd name="connsiteY4" fmla="*/ 1112 h 16907"/>
              <a:gd name="connsiteX5" fmla="*/ 4772 w 18082"/>
              <a:gd name="connsiteY5" fmla="*/ 1 h 16907"/>
              <a:gd name="connsiteX6" fmla="*/ 16568 w 18082"/>
              <a:gd name="connsiteY6" fmla="*/ 9583 h 16907"/>
              <a:gd name="connsiteX7" fmla="*/ 16553 w 18082"/>
              <a:gd name="connsiteY7" fmla="*/ 9837 h 16907"/>
              <a:gd name="connsiteX8" fmla="*/ 17781 w 18082"/>
              <a:gd name="connsiteY8" fmla="*/ 9669 h 16907"/>
              <a:gd name="connsiteX9" fmla="*/ 18078 w 18082"/>
              <a:gd name="connsiteY9" fmla="*/ 16907 h 16907"/>
              <a:gd name="connsiteX10" fmla="*/ 13936 w 18082"/>
              <a:gd name="connsiteY10" fmla="*/ 10600 h 16907"/>
              <a:gd name="connsiteX11" fmla="*/ 15099 w 18082"/>
              <a:gd name="connsiteY11" fmla="*/ 10337 h 16907"/>
              <a:gd name="connsiteX0" fmla="*/ 15099 w 18082"/>
              <a:gd name="connsiteY0" fmla="*/ 10337 h 16907"/>
              <a:gd name="connsiteX1" fmla="*/ 14036 w 18082"/>
              <a:gd name="connsiteY1" fmla="*/ 6451 h 16907"/>
              <a:gd name="connsiteX2" fmla="*/ 10501 w 18082"/>
              <a:gd name="connsiteY2" fmla="*/ 4129 h 16907"/>
              <a:gd name="connsiteX3" fmla="*/ 4772 w 18082"/>
              <a:gd name="connsiteY3" fmla="*/ 1306 h 16907"/>
              <a:gd name="connsiteX4" fmla="*/ 576 w 18082"/>
              <a:gd name="connsiteY4" fmla="*/ 2283 h 16907"/>
              <a:gd name="connsiteX5" fmla="*/ 0 w 18082"/>
              <a:gd name="connsiteY5" fmla="*/ 1112 h 16907"/>
              <a:gd name="connsiteX6" fmla="*/ 4772 w 18082"/>
              <a:gd name="connsiteY6" fmla="*/ 1 h 16907"/>
              <a:gd name="connsiteX7" fmla="*/ 16568 w 18082"/>
              <a:gd name="connsiteY7" fmla="*/ 9583 h 16907"/>
              <a:gd name="connsiteX8" fmla="*/ 16553 w 18082"/>
              <a:gd name="connsiteY8" fmla="*/ 9837 h 16907"/>
              <a:gd name="connsiteX9" fmla="*/ 17781 w 18082"/>
              <a:gd name="connsiteY9" fmla="*/ 9669 h 16907"/>
              <a:gd name="connsiteX10" fmla="*/ 18078 w 18082"/>
              <a:gd name="connsiteY10" fmla="*/ 16907 h 16907"/>
              <a:gd name="connsiteX11" fmla="*/ 13936 w 18082"/>
              <a:gd name="connsiteY11" fmla="*/ 10600 h 16907"/>
              <a:gd name="connsiteX12" fmla="*/ 15099 w 18082"/>
              <a:gd name="connsiteY12" fmla="*/ 10337 h 16907"/>
              <a:gd name="connsiteX0" fmla="*/ 15099 w 18082"/>
              <a:gd name="connsiteY0" fmla="*/ 10337 h 16907"/>
              <a:gd name="connsiteX1" fmla="*/ 14036 w 18082"/>
              <a:gd name="connsiteY1" fmla="*/ 6451 h 16907"/>
              <a:gd name="connsiteX2" fmla="*/ 10632 w 18082"/>
              <a:gd name="connsiteY2" fmla="*/ 3439 h 16907"/>
              <a:gd name="connsiteX3" fmla="*/ 4772 w 18082"/>
              <a:gd name="connsiteY3" fmla="*/ 1306 h 16907"/>
              <a:gd name="connsiteX4" fmla="*/ 576 w 18082"/>
              <a:gd name="connsiteY4" fmla="*/ 2283 h 16907"/>
              <a:gd name="connsiteX5" fmla="*/ 0 w 18082"/>
              <a:gd name="connsiteY5" fmla="*/ 1112 h 16907"/>
              <a:gd name="connsiteX6" fmla="*/ 4772 w 18082"/>
              <a:gd name="connsiteY6" fmla="*/ 1 h 16907"/>
              <a:gd name="connsiteX7" fmla="*/ 16568 w 18082"/>
              <a:gd name="connsiteY7" fmla="*/ 9583 h 16907"/>
              <a:gd name="connsiteX8" fmla="*/ 16553 w 18082"/>
              <a:gd name="connsiteY8" fmla="*/ 9837 h 16907"/>
              <a:gd name="connsiteX9" fmla="*/ 17781 w 18082"/>
              <a:gd name="connsiteY9" fmla="*/ 9669 h 16907"/>
              <a:gd name="connsiteX10" fmla="*/ 18078 w 18082"/>
              <a:gd name="connsiteY10" fmla="*/ 16907 h 16907"/>
              <a:gd name="connsiteX11" fmla="*/ 13936 w 18082"/>
              <a:gd name="connsiteY11" fmla="*/ 10600 h 16907"/>
              <a:gd name="connsiteX12" fmla="*/ 15099 w 18082"/>
              <a:gd name="connsiteY12" fmla="*/ 10337 h 16907"/>
              <a:gd name="connsiteX0" fmla="*/ 15099 w 18082"/>
              <a:gd name="connsiteY0" fmla="*/ 10337 h 16907"/>
              <a:gd name="connsiteX1" fmla="*/ 14036 w 18082"/>
              <a:gd name="connsiteY1" fmla="*/ 6451 h 16907"/>
              <a:gd name="connsiteX2" fmla="*/ 10632 w 18082"/>
              <a:gd name="connsiteY2" fmla="*/ 3439 h 16907"/>
              <a:gd name="connsiteX3" fmla="*/ 4801 w 18082"/>
              <a:gd name="connsiteY3" fmla="*/ 1926 h 16907"/>
              <a:gd name="connsiteX4" fmla="*/ 576 w 18082"/>
              <a:gd name="connsiteY4" fmla="*/ 2283 h 16907"/>
              <a:gd name="connsiteX5" fmla="*/ 0 w 18082"/>
              <a:gd name="connsiteY5" fmla="*/ 1112 h 16907"/>
              <a:gd name="connsiteX6" fmla="*/ 4772 w 18082"/>
              <a:gd name="connsiteY6" fmla="*/ 1 h 16907"/>
              <a:gd name="connsiteX7" fmla="*/ 16568 w 18082"/>
              <a:gd name="connsiteY7" fmla="*/ 9583 h 16907"/>
              <a:gd name="connsiteX8" fmla="*/ 16553 w 18082"/>
              <a:gd name="connsiteY8" fmla="*/ 9837 h 16907"/>
              <a:gd name="connsiteX9" fmla="*/ 17781 w 18082"/>
              <a:gd name="connsiteY9" fmla="*/ 9669 h 16907"/>
              <a:gd name="connsiteX10" fmla="*/ 18078 w 18082"/>
              <a:gd name="connsiteY10" fmla="*/ 16907 h 16907"/>
              <a:gd name="connsiteX11" fmla="*/ 13936 w 18082"/>
              <a:gd name="connsiteY11" fmla="*/ 10600 h 16907"/>
              <a:gd name="connsiteX12" fmla="*/ 15099 w 18082"/>
              <a:gd name="connsiteY12" fmla="*/ 10337 h 16907"/>
              <a:gd name="connsiteX0" fmla="*/ 15147 w 18082"/>
              <a:gd name="connsiteY0" fmla="*/ 9864 h 16907"/>
              <a:gd name="connsiteX1" fmla="*/ 14036 w 18082"/>
              <a:gd name="connsiteY1" fmla="*/ 6451 h 16907"/>
              <a:gd name="connsiteX2" fmla="*/ 10632 w 18082"/>
              <a:gd name="connsiteY2" fmla="*/ 3439 h 16907"/>
              <a:gd name="connsiteX3" fmla="*/ 4801 w 18082"/>
              <a:gd name="connsiteY3" fmla="*/ 1926 h 16907"/>
              <a:gd name="connsiteX4" fmla="*/ 576 w 18082"/>
              <a:gd name="connsiteY4" fmla="*/ 2283 h 16907"/>
              <a:gd name="connsiteX5" fmla="*/ 0 w 18082"/>
              <a:gd name="connsiteY5" fmla="*/ 1112 h 16907"/>
              <a:gd name="connsiteX6" fmla="*/ 4772 w 18082"/>
              <a:gd name="connsiteY6" fmla="*/ 1 h 16907"/>
              <a:gd name="connsiteX7" fmla="*/ 16568 w 18082"/>
              <a:gd name="connsiteY7" fmla="*/ 9583 h 16907"/>
              <a:gd name="connsiteX8" fmla="*/ 16553 w 18082"/>
              <a:gd name="connsiteY8" fmla="*/ 9837 h 16907"/>
              <a:gd name="connsiteX9" fmla="*/ 17781 w 18082"/>
              <a:gd name="connsiteY9" fmla="*/ 9669 h 16907"/>
              <a:gd name="connsiteX10" fmla="*/ 18078 w 18082"/>
              <a:gd name="connsiteY10" fmla="*/ 16907 h 16907"/>
              <a:gd name="connsiteX11" fmla="*/ 13936 w 18082"/>
              <a:gd name="connsiteY11" fmla="*/ 10600 h 16907"/>
              <a:gd name="connsiteX12" fmla="*/ 15147 w 18082"/>
              <a:gd name="connsiteY12" fmla="*/ 9864 h 16907"/>
              <a:gd name="connsiteX0" fmla="*/ 15147 w 18082"/>
              <a:gd name="connsiteY0" fmla="*/ 9864 h 16907"/>
              <a:gd name="connsiteX1" fmla="*/ 14036 w 18082"/>
              <a:gd name="connsiteY1" fmla="*/ 6451 h 16907"/>
              <a:gd name="connsiteX2" fmla="*/ 10632 w 18082"/>
              <a:gd name="connsiteY2" fmla="*/ 3439 h 16907"/>
              <a:gd name="connsiteX3" fmla="*/ 4801 w 18082"/>
              <a:gd name="connsiteY3" fmla="*/ 1926 h 16907"/>
              <a:gd name="connsiteX4" fmla="*/ 576 w 18082"/>
              <a:gd name="connsiteY4" fmla="*/ 2283 h 16907"/>
              <a:gd name="connsiteX5" fmla="*/ 0 w 18082"/>
              <a:gd name="connsiteY5" fmla="*/ 1112 h 16907"/>
              <a:gd name="connsiteX6" fmla="*/ 4772 w 18082"/>
              <a:gd name="connsiteY6" fmla="*/ 1 h 16907"/>
              <a:gd name="connsiteX7" fmla="*/ 16568 w 18082"/>
              <a:gd name="connsiteY7" fmla="*/ 9583 h 16907"/>
              <a:gd name="connsiteX8" fmla="*/ 16553 w 18082"/>
              <a:gd name="connsiteY8" fmla="*/ 9837 h 16907"/>
              <a:gd name="connsiteX9" fmla="*/ 17781 w 18082"/>
              <a:gd name="connsiteY9" fmla="*/ 9669 h 16907"/>
              <a:gd name="connsiteX10" fmla="*/ 18078 w 18082"/>
              <a:gd name="connsiteY10" fmla="*/ 16907 h 16907"/>
              <a:gd name="connsiteX11" fmla="*/ 13987 w 18082"/>
              <a:gd name="connsiteY11" fmla="*/ 9945 h 16907"/>
              <a:gd name="connsiteX12" fmla="*/ 15147 w 18082"/>
              <a:gd name="connsiteY12" fmla="*/ 9864 h 16907"/>
              <a:gd name="connsiteX0" fmla="*/ 15147 w 17781"/>
              <a:gd name="connsiteY0" fmla="*/ 9864 h 16707"/>
              <a:gd name="connsiteX1" fmla="*/ 14036 w 17781"/>
              <a:gd name="connsiteY1" fmla="*/ 6451 h 16707"/>
              <a:gd name="connsiteX2" fmla="*/ 10632 w 17781"/>
              <a:gd name="connsiteY2" fmla="*/ 3439 h 16707"/>
              <a:gd name="connsiteX3" fmla="*/ 4801 w 17781"/>
              <a:gd name="connsiteY3" fmla="*/ 1926 h 16707"/>
              <a:gd name="connsiteX4" fmla="*/ 576 w 17781"/>
              <a:gd name="connsiteY4" fmla="*/ 2283 h 16707"/>
              <a:gd name="connsiteX5" fmla="*/ 0 w 17781"/>
              <a:gd name="connsiteY5" fmla="*/ 1112 h 16707"/>
              <a:gd name="connsiteX6" fmla="*/ 4772 w 17781"/>
              <a:gd name="connsiteY6" fmla="*/ 1 h 16707"/>
              <a:gd name="connsiteX7" fmla="*/ 16568 w 17781"/>
              <a:gd name="connsiteY7" fmla="*/ 9583 h 16707"/>
              <a:gd name="connsiteX8" fmla="*/ 16553 w 17781"/>
              <a:gd name="connsiteY8" fmla="*/ 9837 h 16707"/>
              <a:gd name="connsiteX9" fmla="*/ 17781 w 17781"/>
              <a:gd name="connsiteY9" fmla="*/ 9669 h 16707"/>
              <a:gd name="connsiteX10" fmla="*/ 16896 w 17781"/>
              <a:gd name="connsiteY10" fmla="*/ 16707 h 16707"/>
              <a:gd name="connsiteX11" fmla="*/ 13987 w 17781"/>
              <a:gd name="connsiteY11" fmla="*/ 9945 h 16707"/>
              <a:gd name="connsiteX12" fmla="*/ 15147 w 17781"/>
              <a:gd name="connsiteY12" fmla="*/ 9864 h 16707"/>
              <a:gd name="connsiteX0" fmla="*/ 15254 w 17888"/>
              <a:gd name="connsiteY0" fmla="*/ 9864 h 16707"/>
              <a:gd name="connsiteX1" fmla="*/ 14143 w 17888"/>
              <a:gd name="connsiteY1" fmla="*/ 6451 h 16707"/>
              <a:gd name="connsiteX2" fmla="*/ 10739 w 17888"/>
              <a:gd name="connsiteY2" fmla="*/ 3439 h 16707"/>
              <a:gd name="connsiteX3" fmla="*/ 4908 w 17888"/>
              <a:gd name="connsiteY3" fmla="*/ 1926 h 16707"/>
              <a:gd name="connsiteX4" fmla="*/ 683 w 17888"/>
              <a:gd name="connsiteY4" fmla="*/ 2283 h 16707"/>
              <a:gd name="connsiteX5" fmla="*/ 107 w 17888"/>
              <a:gd name="connsiteY5" fmla="*/ 1112 h 16707"/>
              <a:gd name="connsiteX6" fmla="*/ 4879 w 17888"/>
              <a:gd name="connsiteY6" fmla="*/ 1 h 16707"/>
              <a:gd name="connsiteX7" fmla="*/ 16675 w 17888"/>
              <a:gd name="connsiteY7" fmla="*/ 9583 h 16707"/>
              <a:gd name="connsiteX8" fmla="*/ 16660 w 17888"/>
              <a:gd name="connsiteY8" fmla="*/ 9837 h 16707"/>
              <a:gd name="connsiteX9" fmla="*/ 17888 w 17888"/>
              <a:gd name="connsiteY9" fmla="*/ 9669 h 16707"/>
              <a:gd name="connsiteX10" fmla="*/ 17003 w 17888"/>
              <a:gd name="connsiteY10" fmla="*/ 16707 h 16707"/>
              <a:gd name="connsiteX11" fmla="*/ 14094 w 17888"/>
              <a:gd name="connsiteY11" fmla="*/ 9945 h 16707"/>
              <a:gd name="connsiteX12" fmla="*/ 15254 w 17888"/>
              <a:gd name="connsiteY12" fmla="*/ 9864 h 16707"/>
              <a:gd name="connsiteX0" fmla="*/ 15254 w 17888"/>
              <a:gd name="connsiteY0" fmla="*/ 9864 h 16707"/>
              <a:gd name="connsiteX1" fmla="*/ 14143 w 17888"/>
              <a:gd name="connsiteY1" fmla="*/ 6451 h 16707"/>
              <a:gd name="connsiteX2" fmla="*/ 10739 w 17888"/>
              <a:gd name="connsiteY2" fmla="*/ 3439 h 16707"/>
              <a:gd name="connsiteX3" fmla="*/ 4908 w 17888"/>
              <a:gd name="connsiteY3" fmla="*/ 1926 h 16707"/>
              <a:gd name="connsiteX4" fmla="*/ 683 w 17888"/>
              <a:gd name="connsiteY4" fmla="*/ 2283 h 16707"/>
              <a:gd name="connsiteX5" fmla="*/ 107 w 17888"/>
              <a:gd name="connsiteY5" fmla="*/ 1112 h 16707"/>
              <a:gd name="connsiteX6" fmla="*/ 4879 w 17888"/>
              <a:gd name="connsiteY6" fmla="*/ 1 h 16707"/>
              <a:gd name="connsiteX7" fmla="*/ 16675 w 17888"/>
              <a:gd name="connsiteY7" fmla="*/ 9583 h 16707"/>
              <a:gd name="connsiteX8" fmla="*/ 16660 w 17888"/>
              <a:gd name="connsiteY8" fmla="*/ 9837 h 16707"/>
              <a:gd name="connsiteX9" fmla="*/ 17888 w 17888"/>
              <a:gd name="connsiteY9" fmla="*/ 9669 h 16707"/>
              <a:gd name="connsiteX10" fmla="*/ 17003 w 17888"/>
              <a:gd name="connsiteY10" fmla="*/ 16707 h 16707"/>
              <a:gd name="connsiteX11" fmla="*/ 14094 w 17888"/>
              <a:gd name="connsiteY11" fmla="*/ 9945 h 16707"/>
              <a:gd name="connsiteX12" fmla="*/ 15254 w 17888"/>
              <a:gd name="connsiteY12" fmla="*/ 9864 h 16707"/>
              <a:gd name="connsiteX0" fmla="*/ 15240 w 17874"/>
              <a:gd name="connsiteY0" fmla="*/ 9864 h 16707"/>
              <a:gd name="connsiteX1" fmla="*/ 14129 w 17874"/>
              <a:gd name="connsiteY1" fmla="*/ 6451 h 16707"/>
              <a:gd name="connsiteX2" fmla="*/ 10725 w 17874"/>
              <a:gd name="connsiteY2" fmla="*/ 3439 h 16707"/>
              <a:gd name="connsiteX3" fmla="*/ 4894 w 17874"/>
              <a:gd name="connsiteY3" fmla="*/ 1926 h 16707"/>
              <a:gd name="connsiteX4" fmla="*/ 669 w 17874"/>
              <a:gd name="connsiteY4" fmla="*/ 2283 h 16707"/>
              <a:gd name="connsiteX5" fmla="*/ 93 w 17874"/>
              <a:gd name="connsiteY5" fmla="*/ 1112 h 16707"/>
              <a:gd name="connsiteX6" fmla="*/ 4865 w 17874"/>
              <a:gd name="connsiteY6" fmla="*/ 1 h 16707"/>
              <a:gd name="connsiteX7" fmla="*/ 16661 w 17874"/>
              <a:gd name="connsiteY7" fmla="*/ 9583 h 16707"/>
              <a:gd name="connsiteX8" fmla="*/ 16646 w 17874"/>
              <a:gd name="connsiteY8" fmla="*/ 9837 h 16707"/>
              <a:gd name="connsiteX9" fmla="*/ 17874 w 17874"/>
              <a:gd name="connsiteY9" fmla="*/ 9669 h 16707"/>
              <a:gd name="connsiteX10" fmla="*/ 16989 w 17874"/>
              <a:gd name="connsiteY10" fmla="*/ 16707 h 16707"/>
              <a:gd name="connsiteX11" fmla="*/ 14080 w 17874"/>
              <a:gd name="connsiteY11" fmla="*/ 9945 h 16707"/>
              <a:gd name="connsiteX12" fmla="*/ 15240 w 17874"/>
              <a:gd name="connsiteY12" fmla="*/ 9864 h 16707"/>
              <a:gd name="connsiteX0" fmla="*/ 15252 w 17886"/>
              <a:gd name="connsiteY0" fmla="*/ 9864 h 16707"/>
              <a:gd name="connsiteX1" fmla="*/ 14141 w 17886"/>
              <a:gd name="connsiteY1" fmla="*/ 6451 h 16707"/>
              <a:gd name="connsiteX2" fmla="*/ 10737 w 17886"/>
              <a:gd name="connsiteY2" fmla="*/ 3439 h 16707"/>
              <a:gd name="connsiteX3" fmla="*/ 4906 w 17886"/>
              <a:gd name="connsiteY3" fmla="*/ 1926 h 16707"/>
              <a:gd name="connsiteX4" fmla="*/ 550 w 17886"/>
              <a:gd name="connsiteY4" fmla="*/ 2973 h 16707"/>
              <a:gd name="connsiteX5" fmla="*/ 105 w 17886"/>
              <a:gd name="connsiteY5" fmla="*/ 1112 h 16707"/>
              <a:gd name="connsiteX6" fmla="*/ 4877 w 17886"/>
              <a:gd name="connsiteY6" fmla="*/ 1 h 16707"/>
              <a:gd name="connsiteX7" fmla="*/ 16673 w 17886"/>
              <a:gd name="connsiteY7" fmla="*/ 9583 h 16707"/>
              <a:gd name="connsiteX8" fmla="*/ 16658 w 17886"/>
              <a:gd name="connsiteY8" fmla="*/ 9837 h 16707"/>
              <a:gd name="connsiteX9" fmla="*/ 17886 w 17886"/>
              <a:gd name="connsiteY9" fmla="*/ 9669 h 16707"/>
              <a:gd name="connsiteX10" fmla="*/ 17001 w 17886"/>
              <a:gd name="connsiteY10" fmla="*/ 16707 h 16707"/>
              <a:gd name="connsiteX11" fmla="*/ 14092 w 17886"/>
              <a:gd name="connsiteY11" fmla="*/ 9945 h 16707"/>
              <a:gd name="connsiteX12" fmla="*/ 15252 w 17886"/>
              <a:gd name="connsiteY12" fmla="*/ 9864 h 16707"/>
              <a:gd name="connsiteX0" fmla="*/ 15252 w 17886"/>
              <a:gd name="connsiteY0" fmla="*/ 9864 h 16707"/>
              <a:gd name="connsiteX1" fmla="*/ 14141 w 17886"/>
              <a:gd name="connsiteY1" fmla="*/ 6451 h 16707"/>
              <a:gd name="connsiteX2" fmla="*/ 10737 w 17886"/>
              <a:gd name="connsiteY2" fmla="*/ 3439 h 16707"/>
              <a:gd name="connsiteX3" fmla="*/ 4906 w 17886"/>
              <a:gd name="connsiteY3" fmla="*/ 1926 h 16707"/>
              <a:gd name="connsiteX4" fmla="*/ 550 w 17886"/>
              <a:gd name="connsiteY4" fmla="*/ 2973 h 16707"/>
              <a:gd name="connsiteX5" fmla="*/ 105 w 17886"/>
              <a:gd name="connsiteY5" fmla="*/ 1112 h 16707"/>
              <a:gd name="connsiteX6" fmla="*/ 4877 w 17886"/>
              <a:gd name="connsiteY6" fmla="*/ 1 h 16707"/>
              <a:gd name="connsiteX7" fmla="*/ 16673 w 17886"/>
              <a:gd name="connsiteY7" fmla="*/ 9583 h 16707"/>
              <a:gd name="connsiteX8" fmla="*/ 16658 w 17886"/>
              <a:gd name="connsiteY8" fmla="*/ 9837 h 16707"/>
              <a:gd name="connsiteX9" fmla="*/ 17886 w 17886"/>
              <a:gd name="connsiteY9" fmla="*/ 9669 h 16707"/>
              <a:gd name="connsiteX10" fmla="*/ 17001 w 17886"/>
              <a:gd name="connsiteY10" fmla="*/ 16707 h 16707"/>
              <a:gd name="connsiteX11" fmla="*/ 13671 w 17886"/>
              <a:gd name="connsiteY11" fmla="*/ 9137 h 16707"/>
              <a:gd name="connsiteX12" fmla="*/ 15252 w 17886"/>
              <a:gd name="connsiteY12" fmla="*/ 9864 h 16707"/>
              <a:gd name="connsiteX0" fmla="*/ 15252 w 17822"/>
              <a:gd name="connsiteY0" fmla="*/ 9864 h 16707"/>
              <a:gd name="connsiteX1" fmla="*/ 14141 w 17822"/>
              <a:gd name="connsiteY1" fmla="*/ 6451 h 16707"/>
              <a:gd name="connsiteX2" fmla="*/ 10737 w 17822"/>
              <a:gd name="connsiteY2" fmla="*/ 3439 h 16707"/>
              <a:gd name="connsiteX3" fmla="*/ 4906 w 17822"/>
              <a:gd name="connsiteY3" fmla="*/ 1926 h 16707"/>
              <a:gd name="connsiteX4" fmla="*/ 550 w 17822"/>
              <a:gd name="connsiteY4" fmla="*/ 2973 h 16707"/>
              <a:gd name="connsiteX5" fmla="*/ 105 w 17822"/>
              <a:gd name="connsiteY5" fmla="*/ 1112 h 16707"/>
              <a:gd name="connsiteX6" fmla="*/ 4877 w 17822"/>
              <a:gd name="connsiteY6" fmla="*/ 1 h 16707"/>
              <a:gd name="connsiteX7" fmla="*/ 16673 w 17822"/>
              <a:gd name="connsiteY7" fmla="*/ 9583 h 16707"/>
              <a:gd name="connsiteX8" fmla="*/ 16658 w 17822"/>
              <a:gd name="connsiteY8" fmla="*/ 9837 h 16707"/>
              <a:gd name="connsiteX9" fmla="*/ 17822 w 17822"/>
              <a:gd name="connsiteY9" fmla="*/ 8794 h 16707"/>
              <a:gd name="connsiteX10" fmla="*/ 17001 w 17822"/>
              <a:gd name="connsiteY10" fmla="*/ 16707 h 16707"/>
              <a:gd name="connsiteX11" fmla="*/ 13671 w 17822"/>
              <a:gd name="connsiteY11" fmla="*/ 9137 h 16707"/>
              <a:gd name="connsiteX12" fmla="*/ 15252 w 17822"/>
              <a:gd name="connsiteY12" fmla="*/ 9864 h 16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822" h="16707">
                <a:moveTo>
                  <a:pt x="15252" y="9864"/>
                </a:moveTo>
                <a:cubicBezTo>
                  <a:pt x="15270" y="9625"/>
                  <a:pt x="14894" y="7522"/>
                  <a:pt x="14141" y="6451"/>
                </a:cubicBezTo>
                <a:cubicBezTo>
                  <a:pt x="13388" y="5380"/>
                  <a:pt x="12281" y="4297"/>
                  <a:pt x="10737" y="3439"/>
                </a:cubicBezTo>
                <a:cubicBezTo>
                  <a:pt x="9193" y="2581"/>
                  <a:pt x="6604" y="2004"/>
                  <a:pt x="4906" y="1926"/>
                </a:cubicBezTo>
                <a:cubicBezTo>
                  <a:pt x="3208" y="1848"/>
                  <a:pt x="1855" y="2330"/>
                  <a:pt x="550" y="2973"/>
                </a:cubicBezTo>
                <a:cubicBezTo>
                  <a:pt x="358" y="2583"/>
                  <a:pt x="-242" y="656"/>
                  <a:pt x="105" y="1112"/>
                </a:cubicBezTo>
                <a:cubicBezTo>
                  <a:pt x="1235" y="266"/>
                  <a:pt x="3222" y="0"/>
                  <a:pt x="4877" y="1"/>
                </a:cubicBezTo>
                <a:cubicBezTo>
                  <a:pt x="10841" y="1"/>
                  <a:pt x="16673" y="3618"/>
                  <a:pt x="16673" y="9583"/>
                </a:cubicBezTo>
                <a:cubicBezTo>
                  <a:pt x="16673" y="9856"/>
                  <a:pt x="16679" y="9564"/>
                  <a:pt x="16658" y="9837"/>
                </a:cubicBezTo>
                <a:lnTo>
                  <a:pt x="17822" y="8794"/>
                </a:lnTo>
                <a:cubicBezTo>
                  <a:pt x="17770" y="10488"/>
                  <a:pt x="17053" y="15013"/>
                  <a:pt x="17001" y="16707"/>
                </a:cubicBezTo>
                <a:lnTo>
                  <a:pt x="13671" y="9137"/>
                </a:lnTo>
                <a:lnTo>
                  <a:pt x="15252" y="9864"/>
                </a:lnTo>
                <a:close/>
              </a:path>
            </a:pathLst>
          </a:custGeom>
          <a:solidFill>
            <a:srgbClr val="C9E7E9">
              <a:alpha val="52000"/>
            </a:srgbClr>
          </a:solidFill>
          <a:ln w="9525">
            <a:solidFill>
              <a:srgbClr val="00CCFF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 sz="80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1" name="Text Box 140"/>
          <p:cNvSpPr txBox="1">
            <a:spLocks noChangeArrowheads="1"/>
          </p:cNvSpPr>
          <p:nvPr/>
        </p:nvSpPr>
        <p:spPr bwMode="auto">
          <a:xfrm>
            <a:off x="2858119" y="2787592"/>
            <a:ext cx="14128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800" dirty="0">
                <a:solidFill>
                  <a:srgbClr val="DAEDEF">
                    <a:lumMod val="50000"/>
                  </a:srgbClr>
                </a:solidFill>
              </a:rPr>
              <a:t>Перелёт на резервные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800" dirty="0">
                <a:solidFill>
                  <a:srgbClr val="DAEDEF">
                    <a:lumMod val="50000"/>
                  </a:srgbClr>
                </a:solidFill>
              </a:rPr>
              <a:t>витки</a:t>
            </a:r>
          </a:p>
        </p:txBody>
      </p:sp>
    </p:spTree>
    <p:extLst>
      <p:ext uri="{BB962C8B-B14F-4D97-AF65-F5344CB8AC3E}">
        <p14:creationId xmlns:p14="http://schemas.microsoft.com/office/powerpoint/2010/main" val="255307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Оформление по умолчанию">
  <a:themeElements>
    <a:clrScheme name="2_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Тема Office">
  <a:themeElements>
    <a:clrScheme name="1_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3285</TotalTime>
  <Words>241</Words>
  <Application>Microsoft Office PowerPoint</Application>
  <PresentationFormat>Экран (4:3)</PresentationFormat>
  <Paragraphs>81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7_Оформление по умолчанию</vt:lpstr>
      <vt:lpstr>2_Тема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Сологуб Алексей Николаевич</dc:creator>
  <cp:lastModifiedBy>Извольский Сергей Владимирович</cp:lastModifiedBy>
  <cp:revision>152</cp:revision>
  <cp:lastPrinted>2015-05-06T13:46:46Z</cp:lastPrinted>
  <dcterms:created xsi:type="dcterms:W3CDTF">2013-04-04T07:29:51Z</dcterms:created>
  <dcterms:modified xsi:type="dcterms:W3CDTF">2015-06-09T11:28:36Z</dcterms:modified>
</cp:coreProperties>
</file>